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81" r:id="rId5"/>
    <p:sldId id="261" r:id="rId6"/>
    <p:sldId id="312" r:id="rId7"/>
    <p:sldId id="335" r:id="rId8"/>
    <p:sldId id="400" r:id="rId9"/>
    <p:sldId id="402" r:id="rId10"/>
    <p:sldId id="406" r:id="rId11"/>
    <p:sldId id="404" r:id="rId12"/>
    <p:sldId id="334" r:id="rId13"/>
    <p:sldId id="341" r:id="rId14"/>
    <p:sldId id="339" r:id="rId15"/>
    <p:sldId id="340" r:id="rId16"/>
    <p:sldId id="405" r:id="rId17"/>
    <p:sldId id="342" r:id="rId18"/>
    <p:sldId id="343"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55D55-052E-DD41-96F1-DED04508EA93}" vWet="2" dt="2022-10-27T08:40:53.350"/>
    <p1510:client id="{D375E3FF-63E3-B048-9709-802C2D251A76}" v="197" dt="2022-10-27T09:10:58.4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p:restoredTop sz="74830"/>
  </p:normalViewPr>
  <p:slideViewPr>
    <p:cSldViewPr snapToGrid="0">
      <p:cViewPr varScale="1">
        <p:scale>
          <a:sx n="90" d="100"/>
          <a:sy n="90" d="100"/>
        </p:scale>
        <p:origin x="1680"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DA709-A131-B64D-A070-87BC7C8F220B}" type="doc">
      <dgm:prSet loTypeId="urn:microsoft.com/office/officeart/2005/8/layout/venn1" loCatId="" qsTypeId="urn:microsoft.com/office/officeart/2005/8/quickstyle/simple1" qsCatId="simple" csTypeId="urn:microsoft.com/office/officeart/2005/8/colors/accent1_2" csCatId="accent1" phldr="1"/>
      <dgm:spPr/>
    </dgm:pt>
    <dgm:pt modelId="{E7877E12-E4D1-A643-AC3D-48F321E9686D}">
      <dgm:prSet phldrT="[Tekst]"/>
      <dgm:spPr/>
      <dgm:t>
        <a:bodyPr/>
        <a:lstStyle/>
        <a:p>
          <a:r>
            <a:rPr lang="nl-NL" dirty="0"/>
            <a:t>Identiteit retailer</a:t>
          </a:r>
        </a:p>
      </dgm:t>
    </dgm:pt>
    <dgm:pt modelId="{3756C5AE-DBD8-944E-A746-9E2E7DE19083}" type="parTrans" cxnId="{A8741676-E894-724A-8798-373522E70017}">
      <dgm:prSet/>
      <dgm:spPr/>
      <dgm:t>
        <a:bodyPr/>
        <a:lstStyle/>
        <a:p>
          <a:endParaRPr lang="nl-NL"/>
        </a:p>
      </dgm:t>
    </dgm:pt>
    <dgm:pt modelId="{6A3B82FB-E8A6-F24D-AED1-E6ADD6ED6B7D}" type="sibTrans" cxnId="{A8741676-E894-724A-8798-373522E70017}">
      <dgm:prSet/>
      <dgm:spPr/>
      <dgm:t>
        <a:bodyPr/>
        <a:lstStyle/>
        <a:p>
          <a:endParaRPr lang="nl-NL"/>
        </a:p>
      </dgm:t>
    </dgm:pt>
    <dgm:pt modelId="{C89E6EF4-A9E8-D84C-947E-E0A342484EB8}">
      <dgm:prSet phldrT="[Tekst]"/>
      <dgm:spPr/>
      <dgm:t>
        <a:bodyPr/>
        <a:lstStyle/>
        <a:p>
          <a:r>
            <a:rPr lang="nl-NL" dirty="0"/>
            <a:t>Segment consument</a:t>
          </a:r>
        </a:p>
      </dgm:t>
    </dgm:pt>
    <dgm:pt modelId="{AD6AFDBC-9674-5C4A-8CF8-95467C7C43E1}" type="parTrans" cxnId="{22E21A6F-BF79-A74E-9209-90C1E9EBA81B}">
      <dgm:prSet/>
      <dgm:spPr/>
      <dgm:t>
        <a:bodyPr/>
        <a:lstStyle/>
        <a:p>
          <a:endParaRPr lang="nl-NL"/>
        </a:p>
      </dgm:t>
    </dgm:pt>
    <dgm:pt modelId="{1D5AE456-F278-D44A-8EF9-ADB5D5ADC1F8}" type="sibTrans" cxnId="{22E21A6F-BF79-A74E-9209-90C1E9EBA81B}">
      <dgm:prSet/>
      <dgm:spPr/>
      <dgm:t>
        <a:bodyPr/>
        <a:lstStyle/>
        <a:p>
          <a:endParaRPr lang="nl-NL"/>
        </a:p>
      </dgm:t>
    </dgm:pt>
    <dgm:pt modelId="{4A01347B-E023-9249-BBBD-A48655DB4821}" type="pres">
      <dgm:prSet presAssocID="{273DA709-A131-B64D-A070-87BC7C8F220B}" presName="compositeShape" presStyleCnt="0">
        <dgm:presLayoutVars>
          <dgm:chMax val="7"/>
          <dgm:dir/>
          <dgm:resizeHandles val="exact"/>
        </dgm:presLayoutVars>
      </dgm:prSet>
      <dgm:spPr/>
    </dgm:pt>
    <dgm:pt modelId="{0908A4E4-A395-B24D-A9E1-BDF261C365BF}" type="pres">
      <dgm:prSet presAssocID="{E7877E12-E4D1-A643-AC3D-48F321E9686D}" presName="circ1" presStyleLbl="vennNode1" presStyleIdx="0" presStyleCnt="2"/>
      <dgm:spPr/>
    </dgm:pt>
    <dgm:pt modelId="{28A73EE1-4ECB-FE4A-8B73-D1B47BD89BBD}" type="pres">
      <dgm:prSet presAssocID="{E7877E12-E4D1-A643-AC3D-48F321E9686D}" presName="circ1Tx" presStyleLbl="revTx" presStyleIdx="0" presStyleCnt="0">
        <dgm:presLayoutVars>
          <dgm:chMax val="0"/>
          <dgm:chPref val="0"/>
          <dgm:bulletEnabled val="1"/>
        </dgm:presLayoutVars>
      </dgm:prSet>
      <dgm:spPr/>
    </dgm:pt>
    <dgm:pt modelId="{21ECC0ED-23FA-8041-95E6-355A060B0520}" type="pres">
      <dgm:prSet presAssocID="{C89E6EF4-A9E8-D84C-947E-E0A342484EB8}" presName="circ2" presStyleLbl="vennNode1" presStyleIdx="1" presStyleCnt="2"/>
      <dgm:spPr/>
    </dgm:pt>
    <dgm:pt modelId="{52DFAEF3-0266-954F-8D83-7320B64DE5CA}" type="pres">
      <dgm:prSet presAssocID="{C89E6EF4-A9E8-D84C-947E-E0A342484EB8}" presName="circ2Tx" presStyleLbl="revTx" presStyleIdx="0" presStyleCnt="0">
        <dgm:presLayoutVars>
          <dgm:chMax val="0"/>
          <dgm:chPref val="0"/>
          <dgm:bulletEnabled val="1"/>
        </dgm:presLayoutVars>
      </dgm:prSet>
      <dgm:spPr/>
    </dgm:pt>
  </dgm:ptLst>
  <dgm:cxnLst>
    <dgm:cxn modelId="{22E21A6F-BF79-A74E-9209-90C1E9EBA81B}" srcId="{273DA709-A131-B64D-A070-87BC7C8F220B}" destId="{C89E6EF4-A9E8-D84C-947E-E0A342484EB8}" srcOrd="1" destOrd="0" parTransId="{AD6AFDBC-9674-5C4A-8CF8-95467C7C43E1}" sibTransId="{1D5AE456-F278-D44A-8EF9-ADB5D5ADC1F8}"/>
    <dgm:cxn modelId="{2E87F375-237A-E64D-9631-706688411033}" type="presOf" srcId="{C89E6EF4-A9E8-D84C-947E-E0A342484EB8}" destId="{52DFAEF3-0266-954F-8D83-7320B64DE5CA}" srcOrd="1" destOrd="0" presId="urn:microsoft.com/office/officeart/2005/8/layout/venn1"/>
    <dgm:cxn modelId="{A8741676-E894-724A-8798-373522E70017}" srcId="{273DA709-A131-B64D-A070-87BC7C8F220B}" destId="{E7877E12-E4D1-A643-AC3D-48F321E9686D}" srcOrd="0" destOrd="0" parTransId="{3756C5AE-DBD8-944E-A746-9E2E7DE19083}" sibTransId="{6A3B82FB-E8A6-F24D-AED1-E6ADD6ED6B7D}"/>
    <dgm:cxn modelId="{BFEB0B7A-35B6-3747-A03A-FEFA55ECB646}" type="presOf" srcId="{E7877E12-E4D1-A643-AC3D-48F321E9686D}" destId="{0908A4E4-A395-B24D-A9E1-BDF261C365BF}" srcOrd="0" destOrd="0" presId="urn:microsoft.com/office/officeart/2005/8/layout/venn1"/>
    <dgm:cxn modelId="{784F9280-44E7-0643-9C3A-322AADE2873C}" type="presOf" srcId="{E7877E12-E4D1-A643-AC3D-48F321E9686D}" destId="{28A73EE1-4ECB-FE4A-8B73-D1B47BD89BBD}" srcOrd="1" destOrd="0" presId="urn:microsoft.com/office/officeart/2005/8/layout/venn1"/>
    <dgm:cxn modelId="{F3BE1B85-7C7D-E74F-A49A-3E7AE9410118}" type="presOf" srcId="{C89E6EF4-A9E8-D84C-947E-E0A342484EB8}" destId="{21ECC0ED-23FA-8041-95E6-355A060B0520}" srcOrd="0" destOrd="0" presId="urn:microsoft.com/office/officeart/2005/8/layout/venn1"/>
    <dgm:cxn modelId="{123A4EAB-F939-C844-A73E-A0BFB25CCD0A}" type="presOf" srcId="{273DA709-A131-B64D-A070-87BC7C8F220B}" destId="{4A01347B-E023-9249-BBBD-A48655DB4821}" srcOrd="0" destOrd="0" presId="urn:microsoft.com/office/officeart/2005/8/layout/venn1"/>
    <dgm:cxn modelId="{E7861316-8250-B44D-B2C5-E055C1920BE6}" type="presParOf" srcId="{4A01347B-E023-9249-BBBD-A48655DB4821}" destId="{0908A4E4-A395-B24D-A9E1-BDF261C365BF}" srcOrd="0" destOrd="0" presId="urn:microsoft.com/office/officeart/2005/8/layout/venn1"/>
    <dgm:cxn modelId="{2D8839DC-B1DD-1843-A9B8-2107B5D2B774}" type="presParOf" srcId="{4A01347B-E023-9249-BBBD-A48655DB4821}" destId="{28A73EE1-4ECB-FE4A-8B73-D1B47BD89BBD}" srcOrd="1" destOrd="0" presId="urn:microsoft.com/office/officeart/2005/8/layout/venn1"/>
    <dgm:cxn modelId="{B42DBA7A-22C6-EC42-A018-CE90BCACE7BC}" type="presParOf" srcId="{4A01347B-E023-9249-BBBD-A48655DB4821}" destId="{21ECC0ED-23FA-8041-95E6-355A060B0520}" srcOrd="2" destOrd="0" presId="urn:microsoft.com/office/officeart/2005/8/layout/venn1"/>
    <dgm:cxn modelId="{F1C8BC50-25A4-3249-A1A2-D9C87C31346C}" type="presParOf" srcId="{4A01347B-E023-9249-BBBD-A48655DB4821}" destId="{52DFAEF3-0266-954F-8D83-7320B64DE5CA}"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A4E4-A395-B24D-A9E1-BDF261C365BF}">
      <dsp:nvSpPr>
        <dsp:cNvPr id="0" name=""/>
        <dsp:cNvSpPr/>
      </dsp:nvSpPr>
      <dsp:spPr>
        <a:xfrm>
          <a:off x="107496" y="266749"/>
          <a:ext cx="2651569" cy="26515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dirty="0"/>
            <a:t>Identiteit retailer</a:t>
          </a:r>
        </a:p>
      </dsp:txBody>
      <dsp:txXfrm>
        <a:off x="477760" y="579426"/>
        <a:ext cx="1528832" cy="2026215"/>
      </dsp:txXfrm>
    </dsp:sp>
    <dsp:sp modelId="{21ECC0ED-23FA-8041-95E6-355A060B0520}">
      <dsp:nvSpPr>
        <dsp:cNvPr id="0" name=""/>
        <dsp:cNvSpPr/>
      </dsp:nvSpPr>
      <dsp:spPr>
        <a:xfrm>
          <a:off x="2018536" y="266749"/>
          <a:ext cx="2651569" cy="26515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dirty="0"/>
            <a:t>Segment consument</a:t>
          </a:r>
        </a:p>
      </dsp:txBody>
      <dsp:txXfrm>
        <a:off x="2771009" y="579426"/>
        <a:ext cx="1528832" cy="202621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8EFBC-E839-6C49-BF23-E075B1304D7E}" type="datetimeFigureOut">
              <a:rPr lang="nl-NL" smtClean="0"/>
              <a:t>03-11-2022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5050F-07DA-194E-9224-C6CCA4A5C20C}" type="slidenum">
              <a:rPr lang="nl-NL" smtClean="0"/>
              <a:t>‹nr.›</a:t>
            </a:fld>
            <a:endParaRPr lang="nl-NL"/>
          </a:p>
        </p:txBody>
      </p:sp>
    </p:spTree>
    <p:extLst>
      <p:ext uri="{BB962C8B-B14F-4D97-AF65-F5344CB8AC3E}">
        <p14:creationId xmlns:p14="http://schemas.microsoft.com/office/powerpoint/2010/main" val="215724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45050F-07DA-194E-9224-C6CCA4A5C20C}" type="slidenum">
              <a:rPr lang="nl-NL" smtClean="0"/>
              <a:t>1</a:t>
            </a:fld>
            <a:endParaRPr lang="nl-NL"/>
          </a:p>
        </p:txBody>
      </p:sp>
    </p:spTree>
    <p:extLst>
      <p:ext uri="{BB962C8B-B14F-4D97-AF65-F5344CB8AC3E}">
        <p14:creationId xmlns:p14="http://schemas.microsoft.com/office/powerpoint/2010/main" val="166559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600" dirty="0"/>
              <a:t>In 2020 heeft het Retail Platform Overijssel een stimuleringsprogramma ontwikkeld om ondernemerschap in de </a:t>
            </a:r>
            <a:r>
              <a:rPr lang="nl-NL" sz="1600" dirty="0" err="1"/>
              <a:t>retail</a:t>
            </a:r>
            <a:r>
              <a:rPr lang="nl-NL" sz="1600" dirty="0"/>
              <a:t> te stimuleren. Dit programma heeft de volgende kernboodschap:  </a:t>
            </a:r>
          </a:p>
          <a:p>
            <a:pPr marL="0" indent="0">
              <a:buNone/>
            </a:pPr>
            <a:endParaRPr lang="nl-NL" sz="1600" i="1" dirty="0"/>
          </a:p>
          <a:p>
            <a:pPr marL="0" indent="0">
              <a:buNone/>
            </a:pPr>
            <a:r>
              <a:rPr lang="nl-NL" sz="1600" i="1" dirty="0"/>
              <a:t>‘Een daadkrachtige aanpak die vanuit samenwerking bijdraagt aan het versterken van onderscheidende, compacte, attractieve centrumgebieden met ruimte voor experiment, innovatie en transformatie en waar bezoekers graag vertoeven en ondernemers kunnen floreren.’ </a:t>
            </a:r>
          </a:p>
          <a:p>
            <a:pPr marL="0" indent="0">
              <a:buNone/>
            </a:pPr>
            <a:endParaRPr lang="nl-NL" sz="1600" i="1" dirty="0"/>
          </a:p>
          <a:p>
            <a:pPr marL="0" indent="0">
              <a:buNone/>
            </a:pPr>
            <a:r>
              <a:rPr lang="nl-NL" sz="1600" dirty="0"/>
              <a:t>De corona situatie heeft ervoor gezorgd dat </a:t>
            </a:r>
            <a:r>
              <a:rPr lang="nl-NL" sz="1600" dirty="0" err="1"/>
              <a:t>retail</a:t>
            </a:r>
            <a:r>
              <a:rPr lang="nl-NL" sz="1600" dirty="0"/>
              <a:t> ondernemers al geruime tijd in de overlevingsmodus staan. Velen hebben de afgelopen periode, versneld, de digitale transformatie ingezet om in contact te blijven met de consument en hen te voorzien van producten en/of diensten. Ondanks de diverse vormen van online presentaties, creatieve ophaal services zoals Click en collect en daaropvolgend winkelen op afspraak maken het bezoek aan de fysieke winkel weliswaar mogelijk maar bieden geen perspectief op een vitale formule voor een fysieke winkel en brengen bruisende binnensteden niet terug. </a:t>
            </a:r>
          </a:p>
          <a:p>
            <a:endParaRPr lang="nl-NL" sz="1600" dirty="0"/>
          </a:p>
        </p:txBody>
      </p:sp>
      <p:sp>
        <p:nvSpPr>
          <p:cNvPr id="4" name="Tijdelijke aanduiding voor dianummer 3"/>
          <p:cNvSpPr>
            <a:spLocks noGrp="1"/>
          </p:cNvSpPr>
          <p:nvPr>
            <p:ph type="sldNum" sz="quarter" idx="5"/>
          </p:nvPr>
        </p:nvSpPr>
        <p:spPr/>
        <p:txBody>
          <a:bodyPr/>
          <a:lstStyle/>
          <a:p>
            <a:fld id="{3245050F-07DA-194E-9224-C6CCA4A5C20C}" type="slidenum">
              <a:rPr lang="nl-NL" smtClean="0"/>
              <a:t>2</a:t>
            </a:fld>
            <a:endParaRPr lang="nl-NL"/>
          </a:p>
        </p:txBody>
      </p:sp>
    </p:spTree>
    <p:extLst>
      <p:ext uri="{BB962C8B-B14F-4D97-AF65-F5344CB8AC3E}">
        <p14:creationId xmlns:p14="http://schemas.microsoft.com/office/powerpoint/2010/main" val="94576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655" indent="-287655"/>
            <a:r>
              <a:rPr lang="nl-NL" dirty="0">
                <a:cs typeface="Arial"/>
              </a:rPr>
              <a:t>We onderscheiden 8 verschillende segmenten, waarvan er 5 specifiek betrekking hebben op de </a:t>
            </a:r>
            <a:r>
              <a:rPr lang="nl-NL" dirty="0" err="1">
                <a:cs typeface="Arial"/>
              </a:rPr>
              <a:t>retail</a:t>
            </a:r>
            <a:r>
              <a:rPr lang="nl-NL" dirty="0">
                <a:cs typeface="Arial"/>
              </a:rPr>
              <a:t>.</a:t>
            </a:r>
          </a:p>
          <a:p>
            <a:pPr marL="287655" indent="-287655"/>
            <a:r>
              <a:rPr lang="nl-NL" dirty="0">
                <a:cs typeface="Arial"/>
              </a:rPr>
              <a:t>Elke binnenstad wordt </a:t>
            </a:r>
            <a:r>
              <a:rPr lang="nl-NL" dirty="0">
                <a:ea typeface="+mn-lt"/>
                <a:cs typeface="+mn-lt"/>
              </a:rPr>
              <a:t>bezocht </a:t>
            </a:r>
            <a:r>
              <a:rPr lang="nl-NL" dirty="0">
                <a:cs typeface="Arial"/>
              </a:rPr>
              <a:t>door verschillende segmenten van consumenten waarbij elk segment de binnenstad anders beleeft en dus om een andere strategie vraagt. </a:t>
            </a:r>
          </a:p>
          <a:p>
            <a:pPr marL="287655" indent="-287655"/>
            <a:endParaRPr lang="nl-NL" dirty="0">
              <a:cs typeface="Arial"/>
            </a:endParaRPr>
          </a:p>
          <a:p>
            <a:pPr marL="287655" indent="-287655"/>
            <a:r>
              <a:rPr lang="nl-NL" dirty="0">
                <a:cs typeface="Arial"/>
              </a:rPr>
              <a:t>Segmenten die bewust kiezen voor een bezoek aan de binnenstad voor langere tijd (de gezelligheidsplanners </a:t>
            </a:r>
            <a:r>
              <a:rPr lang="nl-NL" dirty="0" err="1">
                <a:cs typeface="Arial"/>
              </a:rPr>
              <a:t>retail</a:t>
            </a:r>
            <a:r>
              <a:rPr lang="nl-NL" dirty="0">
                <a:cs typeface="Arial"/>
              </a:rPr>
              <a:t>) zijn positiever over die binnenstad. </a:t>
            </a:r>
          </a:p>
          <a:p>
            <a:pPr marL="287655" indent="-287655"/>
            <a:endParaRPr lang="nl-NL" dirty="0">
              <a:cs typeface="Arial"/>
            </a:endParaRPr>
          </a:p>
          <a:p>
            <a:pPr marL="287655" indent="-287655"/>
            <a:r>
              <a:rPr lang="nl-NL" dirty="0">
                <a:cs typeface="Arial"/>
              </a:rPr>
              <a:t>Het belang van de horeca blijkt uit de omvang van de segmenten die met name voor de horeca naar de binnenstad komen. De groep 'plezierbelevers horeca' geeft aan post-corona meer fysiek te willen winkelen en vormt daarmee een potentieel interessant segment voor de </a:t>
            </a:r>
            <a:r>
              <a:rPr lang="nl-NL" dirty="0" err="1">
                <a:cs typeface="Arial"/>
              </a:rPr>
              <a:t>retail</a:t>
            </a:r>
            <a:r>
              <a:rPr lang="nl-NL" dirty="0">
                <a:cs typeface="Arial"/>
              </a:rPr>
              <a:t>.</a:t>
            </a:r>
          </a:p>
          <a:p>
            <a:endParaRPr lang="nl-NL" dirty="0"/>
          </a:p>
        </p:txBody>
      </p:sp>
      <p:sp>
        <p:nvSpPr>
          <p:cNvPr id="4" name="Tijdelijke aanduiding voor dianummer 3"/>
          <p:cNvSpPr>
            <a:spLocks noGrp="1"/>
          </p:cNvSpPr>
          <p:nvPr>
            <p:ph type="sldNum" sz="quarter" idx="5"/>
          </p:nvPr>
        </p:nvSpPr>
        <p:spPr/>
        <p:txBody>
          <a:bodyPr/>
          <a:lstStyle/>
          <a:p>
            <a:fld id="{3245050F-07DA-194E-9224-C6CCA4A5C20C}" type="slidenum">
              <a:rPr lang="nl-NL" smtClean="0"/>
              <a:t>4</a:t>
            </a:fld>
            <a:endParaRPr lang="nl-NL"/>
          </a:p>
        </p:txBody>
      </p:sp>
    </p:spTree>
    <p:extLst>
      <p:ext uri="{BB962C8B-B14F-4D97-AF65-F5344CB8AC3E}">
        <p14:creationId xmlns:p14="http://schemas.microsoft.com/office/powerpoint/2010/main" val="159167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gezelligheidsplanners </a:t>
            </a:r>
            <a:r>
              <a:rPr lang="nl-NL" err="1"/>
              <a:t>retail</a:t>
            </a:r>
            <a:r>
              <a:rPr lang="nl-NL"/>
              <a:t> is met 18,8% het grootste segment binnen de </a:t>
            </a:r>
            <a:r>
              <a:rPr lang="nl-NL" err="1"/>
              <a:t>retail</a:t>
            </a:r>
            <a:r>
              <a:rPr lang="nl-NL"/>
              <a:t>. De belangrijkste reden voor deze groep om een bezoek te brengen aan de binnenstad is om een dag(deel) te gaan winkelen. Hetgeen uit het onderzoek opvalt is dat deze groep relatief veel in Enschede en Deventer voorkomt. De gezelligheidsplanners </a:t>
            </a:r>
            <a:r>
              <a:rPr lang="nl-NL" err="1"/>
              <a:t>retail</a:t>
            </a:r>
            <a:r>
              <a:rPr lang="nl-NL"/>
              <a:t> is niet zozeer woonachtig in de binnenstad, maar voornamelijk afkomstig uit de gemeente van de desbetreffende binnenstad of de regio. Deze groep komt niet heel vaak naar de binnenstad, een keer per maand tot minder dan een keer per twee maanden. Maar als ze komen naar de binnenstad verblijven ze direct meerdere uren in de binnenstad. Ze komen relatief vaak met de auto naar de binnenstad, gevolgd door de trein en bus. Deze groep is gelijkmatig verdeeld over de leeftijdscategorieën en gezinssamenstelling. Over het algemeen is de gezelligheidsplanner </a:t>
            </a:r>
            <a:r>
              <a:rPr lang="nl-NL" err="1"/>
              <a:t>retail</a:t>
            </a:r>
            <a:r>
              <a:rPr lang="nl-NL"/>
              <a:t> tevreden over de winkel variëteit van de binnenstad die zij bezoeken. Deze groep koopt relatief vaker mode in een fysieke winkel in de binnenstad. De gezelligheidsplanner </a:t>
            </a:r>
            <a:r>
              <a:rPr lang="nl-NL" err="1"/>
              <a:t>retail</a:t>
            </a:r>
            <a:r>
              <a:rPr lang="nl-NL"/>
              <a:t> wil post-corona vaker fysiek gaan winkelen, zowel in de binnenstad als lokaal. Daarbij vinden zij het belangrijk dat de winkel een plek is die hen inspireert en dat ze de producten direct mee kunnen nemen.  </a:t>
            </a:r>
          </a:p>
          <a:p>
            <a:endParaRPr lang="nl-NL"/>
          </a:p>
        </p:txBody>
      </p:sp>
      <p:sp>
        <p:nvSpPr>
          <p:cNvPr id="4" name="Tijdelijke aanduiding voor dianummer 3"/>
          <p:cNvSpPr>
            <a:spLocks noGrp="1"/>
          </p:cNvSpPr>
          <p:nvPr>
            <p:ph type="sldNum" sz="quarter" idx="5"/>
          </p:nvPr>
        </p:nvSpPr>
        <p:spPr/>
        <p:txBody>
          <a:bodyPr/>
          <a:lstStyle/>
          <a:p>
            <a:fld id="{3245050F-07DA-194E-9224-C6CCA4A5C20C}" type="slidenum">
              <a:rPr lang="nl-NL" smtClean="0"/>
              <a:t>9</a:t>
            </a:fld>
            <a:endParaRPr lang="nl-NL"/>
          </a:p>
        </p:txBody>
      </p:sp>
    </p:spTree>
    <p:extLst>
      <p:ext uri="{BB962C8B-B14F-4D97-AF65-F5344CB8AC3E}">
        <p14:creationId xmlns:p14="http://schemas.microsoft.com/office/powerpoint/2010/main" val="149412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plezierbelevers </a:t>
            </a:r>
            <a:r>
              <a:rPr lang="nl-NL" err="1"/>
              <a:t>retail</a:t>
            </a:r>
            <a:r>
              <a:rPr lang="nl-NL"/>
              <a:t> is met 8,9% het derde segment binnen de </a:t>
            </a:r>
            <a:r>
              <a:rPr lang="nl-NL" err="1"/>
              <a:t>retail</a:t>
            </a:r>
            <a:r>
              <a:rPr lang="nl-NL"/>
              <a:t>. De belangrijkste reden voor deze groep om een bezoek te brengen aan de binnenstad is om te winkelen. Uit het onderzoek blijkt dat deze groep relatief minder vaak in Hengelo komt. De plezierbelevers </a:t>
            </a:r>
            <a:r>
              <a:rPr lang="nl-NL" err="1"/>
              <a:t>retail</a:t>
            </a:r>
            <a:r>
              <a:rPr lang="nl-NL"/>
              <a:t> zijn veelal afkomstig uit de binnenstad zelf. De gezinssamenstelling is relatief vaker zonder kinderen of alleenstaand, ze zijn allen onder de 35 jaar oud. Deze groep komt enkele keren per maand naar de binnenstad, meestal met meerder personen, oftewel in een groep. Ze komen relatief vaak met de auto, fiets of het OV (slide visuele weergave) naar de binnenstad. Ze komen </a:t>
            </a:r>
            <a:r>
              <a:rPr lang="nl-NL" err="1"/>
              <a:t>realtief</a:t>
            </a:r>
            <a:r>
              <a:rPr lang="nl-NL"/>
              <a:t> vaak met de fiets, te voet of met de bus naar de binnenstad (slide 53 </a:t>
            </a:r>
            <a:r>
              <a:rPr lang="nl-NL" err="1"/>
              <a:t>overview</a:t>
            </a:r>
            <a:r>
              <a:rPr lang="nl-NL"/>
              <a:t>). Goede bereikbaarheid is voor hen een belangrijke factor voor fysiek winkel bezoek. De plezierbelevers </a:t>
            </a:r>
            <a:r>
              <a:rPr lang="nl-NL" err="1"/>
              <a:t>retail</a:t>
            </a:r>
            <a:r>
              <a:rPr lang="nl-NL"/>
              <a:t> zijn momenteel tevreden over de winkel variëteit in de binnenstad die zij bezoeken. Enkele belangrijke factoren voor fysiek winkel bezoek zijn: het ervaren van producten, producten op voorraad zijn zodat deze direct meegenomen kunnen worden en verrassende aanbiedingen (inspiratie nog toevoegen? Komt voor in slide 53 </a:t>
            </a:r>
            <a:r>
              <a:rPr lang="nl-NL" err="1"/>
              <a:t>overview</a:t>
            </a:r>
            <a:r>
              <a:rPr lang="nl-NL"/>
              <a:t>). Deze groep koopt relatief vaker media- en hobby artikelen en sport – en spelartikelen in een fysieke winkel in de binnenstad. De plezierbelevers </a:t>
            </a:r>
            <a:r>
              <a:rPr lang="nl-NL" err="1"/>
              <a:t>retail</a:t>
            </a:r>
            <a:r>
              <a:rPr lang="nl-NL"/>
              <a:t> willen post-corona vaker fysiek gaan winkelen zowel in de binnenstad als lokaal. Daarbij vinden ze het belangrijker dat post-corona in de winkel producten op voorraad zijn. (nog aandacht voor lokale producten, online producten in de winkel te vinden en te bestellen zijn en er verrassende aanbiedingen te vinden zijn in de winkel, slide 53)</a:t>
            </a:r>
            <a:endParaRPr lang="en-US"/>
          </a:p>
          <a:p>
            <a:endParaRPr lang="en-US">
              <a:cs typeface="Calibri"/>
            </a:endParaRPr>
          </a:p>
        </p:txBody>
      </p:sp>
      <p:sp>
        <p:nvSpPr>
          <p:cNvPr id="4" name="Tijdelijke aanduiding voor dianummer 3"/>
          <p:cNvSpPr>
            <a:spLocks noGrp="1"/>
          </p:cNvSpPr>
          <p:nvPr>
            <p:ph type="sldNum" sz="quarter" idx="5"/>
          </p:nvPr>
        </p:nvSpPr>
        <p:spPr/>
        <p:txBody>
          <a:bodyPr/>
          <a:lstStyle/>
          <a:p>
            <a:fld id="{3245050F-07DA-194E-9224-C6CCA4A5C20C}" type="slidenum">
              <a:rPr lang="nl-NL" smtClean="0"/>
              <a:t>10</a:t>
            </a:fld>
            <a:endParaRPr lang="nl-NL"/>
          </a:p>
        </p:txBody>
      </p:sp>
    </p:spTree>
    <p:extLst>
      <p:ext uri="{BB962C8B-B14F-4D97-AF65-F5344CB8AC3E}">
        <p14:creationId xmlns:p14="http://schemas.microsoft.com/office/powerpoint/2010/main" val="194328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Het tweede segment binnen de </a:t>
            </a:r>
            <a:r>
              <a:rPr lang="nl-NL" sz="1200" kern="1200" err="1">
                <a:solidFill>
                  <a:schemeClr val="tx1"/>
                </a:solidFill>
                <a:effectLst/>
                <a:latin typeface="+mn-lt"/>
                <a:ea typeface="+mn-ea"/>
                <a:cs typeface="+mn-cs"/>
              </a:rPr>
              <a:t>retail</a:t>
            </a:r>
            <a:r>
              <a:rPr lang="nl-NL" sz="1200" kern="1200">
                <a:solidFill>
                  <a:schemeClr val="tx1"/>
                </a:solidFill>
                <a:effectLst/>
                <a:latin typeface="+mn-lt"/>
                <a:ea typeface="+mn-ea"/>
                <a:cs typeface="+mn-cs"/>
              </a:rPr>
              <a:t> betreft met 10,6% de groep fijnproevers. De belangrijkste reden voor deze groep om een bezoek te brengen aan de binnenstad is om te winkelen, maar een goed aanbod horeca is voor hen ook van belang. Uit het onderzoek komt naar voren dat deze groep relatief vaker voorkomt in de binnensteden van Almelo en Hengelo. De fijnproevers zijn voornamelijk afkomstig uit de binnenstad zelf. Deze groep is meerdere keren per maand in de binnenstad te vinden. De verblijfsduur is dan veelal een uur tot enkele uren. De fijnproever </a:t>
            </a:r>
            <a:r>
              <a:rPr lang="nl-NL" sz="1200" kern="1200" err="1">
                <a:solidFill>
                  <a:schemeClr val="tx1"/>
                </a:solidFill>
                <a:effectLst/>
                <a:latin typeface="+mn-lt"/>
                <a:ea typeface="+mn-ea"/>
                <a:cs typeface="+mn-cs"/>
              </a:rPr>
              <a:t>retail</a:t>
            </a:r>
            <a:r>
              <a:rPr lang="nl-NL" sz="1200" kern="1200">
                <a:solidFill>
                  <a:schemeClr val="tx1"/>
                </a:solidFill>
                <a:effectLst/>
                <a:latin typeface="+mn-lt"/>
                <a:ea typeface="+mn-ea"/>
                <a:cs typeface="+mn-cs"/>
              </a:rPr>
              <a:t> komt relatief vaak met de fiets of met auto naar de binnenstad, ze zijn niet zo van het OV. Goede bereikbaarheid van de binnenstad vindt deze groep dan ook belangrijk. Het betreffen veelal samenwonenden met kinderen en allen boven de 35 jaar oud. Ze komen zowel samen als alleen naar de binnenstad. Deze fijnproevers </a:t>
            </a:r>
            <a:r>
              <a:rPr lang="nl-NL" sz="1200" kern="1200" err="1">
                <a:solidFill>
                  <a:schemeClr val="tx1"/>
                </a:solidFill>
                <a:effectLst/>
                <a:latin typeface="+mn-lt"/>
                <a:ea typeface="+mn-ea"/>
                <a:cs typeface="+mn-cs"/>
              </a:rPr>
              <a:t>retail</a:t>
            </a:r>
            <a:r>
              <a:rPr lang="nl-NL" sz="1200" kern="1200">
                <a:solidFill>
                  <a:schemeClr val="tx1"/>
                </a:solidFill>
                <a:effectLst/>
                <a:latin typeface="+mn-lt"/>
                <a:ea typeface="+mn-ea"/>
                <a:cs typeface="+mn-cs"/>
              </a:rPr>
              <a:t> zijn redelijk neutraal over de winkel variëteit van de binnenstad die zij bezoeken. Belangrijke factoren voor fysiek winkel bezoek zijn: producten kunnen ervaren en direct mee kunnen nemen en daarnaast deskundig, servicegericht en adviserend personeel. Deze groep koopt relatief vaker producten in een fysieke winkel in de binnenstad, vooral mode items. De </a:t>
            </a:r>
            <a:r>
              <a:rPr lang="nl-NL" sz="1200" kern="1200" err="1">
                <a:solidFill>
                  <a:schemeClr val="tx1"/>
                </a:solidFill>
                <a:effectLst/>
                <a:latin typeface="+mn-lt"/>
                <a:ea typeface="+mn-ea"/>
                <a:cs typeface="+mn-cs"/>
              </a:rPr>
              <a:t>fijnprover</a:t>
            </a:r>
            <a:r>
              <a:rPr lang="nl-NL" sz="1200" kern="1200">
                <a:solidFill>
                  <a:schemeClr val="tx1"/>
                </a:solidFill>
                <a:effectLst/>
                <a:latin typeface="+mn-lt"/>
                <a:ea typeface="+mn-ea"/>
                <a:cs typeface="+mn-cs"/>
              </a:rPr>
              <a:t> </a:t>
            </a:r>
            <a:r>
              <a:rPr lang="nl-NL" sz="1200" kern="1200" err="1">
                <a:solidFill>
                  <a:schemeClr val="tx1"/>
                </a:solidFill>
                <a:effectLst/>
                <a:latin typeface="+mn-lt"/>
                <a:ea typeface="+mn-ea"/>
                <a:cs typeface="+mn-cs"/>
              </a:rPr>
              <a:t>retail</a:t>
            </a:r>
            <a:r>
              <a:rPr lang="nl-NL" sz="1200" kern="1200">
                <a:solidFill>
                  <a:schemeClr val="tx1"/>
                </a:solidFill>
                <a:effectLst/>
                <a:latin typeface="+mn-lt"/>
                <a:ea typeface="+mn-ea"/>
                <a:cs typeface="+mn-cs"/>
              </a:rPr>
              <a:t> geeft aan post-</a:t>
            </a:r>
            <a:r>
              <a:rPr lang="nl-NL" sz="1200" kern="1200" err="1">
                <a:solidFill>
                  <a:schemeClr val="tx1"/>
                </a:solidFill>
                <a:effectLst/>
                <a:latin typeface="+mn-lt"/>
                <a:ea typeface="+mn-ea"/>
                <a:cs typeface="+mn-cs"/>
              </a:rPr>
              <a:t>crona</a:t>
            </a:r>
            <a:r>
              <a:rPr lang="nl-NL" sz="1200" kern="1200">
                <a:solidFill>
                  <a:schemeClr val="tx1"/>
                </a:solidFill>
                <a:effectLst/>
                <a:latin typeface="+mn-lt"/>
                <a:ea typeface="+mn-ea"/>
                <a:cs typeface="+mn-cs"/>
              </a:rPr>
              <a:t> vaker fysiek te willen gaan winkelen, zowel in de binnenstad als ook lokaal en minder vaak online. Naast de eerder genoemde factoren voor winkelbezoek vindt deze groep post-corona het belangrijk dat er duurzame producten worden aangeboden en de winkel inspiratie biedt. Voor hen maakt een bezoek aan de fysieke winkel in de binnenstad de beleving compleet. </a:t>
            </a:r>
          </a:p>
          <a:p>
            <a:endParaRPr lang="nl-NL"/>
          </a:p>
        </p:txBody>
      </p:sp>
      <p:sp>
        <p:nvSpPr>
          <p:cNvPr id="4" name="Tijdelijke aanduiding voor dianummer 3"/>
          <p:cNvSpPr>
            <a:spLocks noGrp="1"/>
          </p:cNvSpPr>
          <p:nvPr>
            <p:ph type="sldNum" sz="quarter" idx="5"/>
          </p:nvPr>
        </p:nvSpPr>
        <p:spPr/>
        <p:txBody>
          <a:bodyPr/>
          <a:lstStyle/>
          <a:p>
            <a:fld id="{3245050F-07DA-194E-9224-C6CCA4A5C20C}" type="slidenum">
              <a:rPr lang="nl-NL" smtClean="0"/>
              <a:t>11</a:t>
            </a:fld>
            <a:endParaRPr lang="nl-NL"/>
          </a:p>
        </p:txBody>
      </p:sp>
    </p:spTree>
    <p:extLst>
      <p:ext uri="{BB962C8B-B14F-4D97-AF65-F5344CB8AC3E}">
        <p14:creationId xmlns:p14="http://schemas.microsoft.com/office/powerpoint/2010/main" val="201566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vierde segment binnen de </a:t>
            </a:r>
            <a:r>
              <a:rPr lang="nl-NL" err="1"/>
              <a:t>retail</a:t>
            </a:r>
            <a:r>
              <a:rPr lang="nl-NL"/>
              <a:t> betreft met 4,9% de groep </a:t>
            </a:r>
            <a:r>
              <a:rPr lang="nl-NL" err="1"/>
              <a:t>verdiepers</a:t>
            </a:r>
            <a:r>
              <a:rPr lang="nl-NL"/>
              <a:t>. De belangrijkste reden voor deze groep om een bezoek te brengen aan de binnenstad is om te winkelen. Uit het onderzoek blijkt dat deze groep relatief vaak voorkomt in de binnenstad van Hengelo. De </a:t>
            </a:r>
            <a:r>
              <a:rPr lang="nl-NL" err="1"/>
              <a:t>verdiepers</a:t>
            </a:r>
            <a:r>
              <a:rPr lang="nl-NL"/>
              <a:t> </a:t>
            </a:r>
            <a:r>
              <a:rPr lang="nl-NL" err="1"/>
              <a:t>retail</a:t>
            </a:r>
            <a:r>
              <a:rPr lang="nl-NL"/>
              <a:t> zijn voornamelijk afkomstig uit de binnenstad zelf. Ze zijn dan ook meerdere keren per maand in de binnenstad te vinden, echter is de verblijfsduur dan relatief kort. Als ze de binnenstad bezoeken komen ze veelal met de fiets of te voet, maar soms ook met de auto. Het betreffen veelal samenwonenden met kinderen boven de 35 jaar oud. Als ze de binnenstad bezoeken, doen ze dit veelal alleen. Deze </a:t>
            </a:r>
            <a:r>
              <a:rPr lang="nl-NL" err="1"/>
              <a:t>verdiepers</a:t>
            </a:r>
            <a:r>
              <a:rPr lang="nl-NL"/>
              <a:t> </a:t>
            </a:r>
            <a:r>
              <a:rPr lang="nl-NL" err="1"/>
              <a:t>retail</a:t>
            </a:r>
            <a:r>
              <a:rPr lang="nl-NL"/>
              <a:t> is niet altijd tevreden over de winkel variëteit van de binnenstad die zij bezoeken. Ze kopen relatief vaker producten elders dan in de fysieke winkel in de binnenstad. Als deze groep een winkel bezoekt, dan vinden zij het belangrijk dat het product op voorraad is, ze het product direct kunnen meenemen en ze zijn gesteld op deskundig, servicegericht en adviserend personeel. De </a:t>
            </a:r>
            <a:r>
              <a:rPr lang="nl-NL" err="1"/>
              <a:t>verdiepers</a:t>
            </a:r>
            <a:r>
              <a:rPr lang="nl-NL"/>
              <a:t> </a:t>
            </a:r>
            <a:r>
              <a:rPr lang="nl-NL" err="1"/>
              <a:t>retail</a:t>
            </a:r>
            <a:r>
              <a:rPr lang="nl-NL"/>
              <a:t> wil post-corona vaker lokaal gaan winkelen. Daarbij vinden ze het belangrijk dat de winkel die ze gaan bezoeken lokale en duurzame producten aanbiedt. Daarnaast blijft het post-corona voor hen belangrijk dat producten in de winkel op voorraad zijn en deskundig, servicegericht en adviserend personeel beschikbaar is. </a:t>
            </a:r>
            <a:r>
              <a:rPr lang="en-US">
                <a:cs typeface="Calibri"/>
              </a:rPr>
              <a:t> </a:t>
            </a:r>
            <a:endParaRPr lang="nl-NL"/>
          </a:p>
        </p:txBody>
      </p:sp>
      <p:sp>
        <p:nvSpPr>
          <p:cNvPr id="4" name="Tijdelijke aanduiding voor dianummer 3"/>
          <p:cNvSpPr>
            <a:spLocks noGrp="1"/>
          </p:cNvSpPr>
          <p:nvPr>
            <p:ph type="sldNum" sz="quarter" idx="5"/>
          </p:nvPr>
        </p:nvSpPr>
        <p:spPr/>
        <p:txBody>
          <a:bodyPr/>
          <a:lstStyle/>
          <a:p>
            <a:fld id="{3245050F-07DA-194E-9224-C6CCA4A5C20C}" type="slidenum">
              <a:rPr lang="nl-NL" smtClean="0"/>
              <a:t>12</a:t>
            </a:fld>
            <a:endParaRPr lang="nl-NL"/>
          </a:p>
        </p:txBody>
      </p:sp>
    </p:spTree>
    <p:extLst>
      <p:ext uri="{BB962C8B-B14F-4D97-AF65-F5344CB8AC3E}">
        <p14:creationId xmlns:p14="http://schemas.microsoft.com/office/powerpoint/2010/main" val="238431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45050F-07DA-194E-9224-C6CCA4A5C20C}" type="slidenum">
              <a:rPr lang="nl-NL" smtClean="0"/>
              <a:t>13</a:t>
            </a:fld>
            <a:endParaRPr lang="nl-NL"/>
          </a:p>
        </p:txBody>
      </p:sp>
    </p:spTree>
    <p:extLst>
      <p:ext uri="{BB962C8B-B14F-4D97-AF65-F5344CB8AC3E}">
        <p14:creationId xmlns:p14="http://schemas.microsoft.com/office/powerpoint/2010/main" val="115021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245050F-07DA-194E-9224-C6CCA4A5C20C}" type="slidenum">
              <a:rPr lang="nl-NL" smtClean="0"/>
              <a:t>15</a:t>
            </a:fld>
            <a:endParaRPr lang="nl-NL"/>
          </a:p>
        </p:txBody>
      </p:sp>
    </p:spTree>
    <p:extLst>
      <p:ext uri="{BB962C8B-B14F-4D97-AF65-F5344CB8AC3E}">
        <p14:creationId xmlns:p14="http://schemas.microsoft.com/office/powerpoint/2010/main" val="1472124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3" y="3"/>
            <a:ext cx="12191996" cy="685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478356" y="1296000"/>
            <a:ext cx="6840000" cy="2376000"/>
          </a:xfrm>
        </p:spPr>
        <p:txBody>
          <a:bodyPr anchor="t" anchorCtr="0">
            <a:noAutofit/>
          </a:bodyPr>
          <a:lstStyle>
            <a:lvl1pPr algn="l">
              <a:defRPr sz="6000" b="1">
                <a:solidFill>
                  <a:schemeClr val="tx1"/>
                </a:solidFill>
              </a:defRPr>
            </a:lvl1pPr>
          </a:lstStyle>
          <a:p>
            <a:r>
              <a:rPr lang="nl-NL"/>
              <a:t>Klik om een titel te maken</a:t>
            </a:r>
            <a:endParaRPr lang="en-US"/>
          </a:p>
        </p:txBody>
      </p:sp>
      <p:sp>
        <p:nvSpPr>
          <p:cNvPr id="3" name="Ondertitel 2"/>
          <p:cNvSpPr>
            <a:spLocks noGrp="1"/>
          </p:cNvSpPr>
          <p:nvPr>
            <p:ph type="subTitle" idx="1" hasCustomPrompt="1"/>
          </p:nvPr>
        </p:nvSpPr>
        <p:spPr>
          <a:xfrm>
            <a:off x="478356" y="288000"/>
            <a:ext cx="6840000" cy="792000"/>
          </a:xfrm>
        </p:spPr>
        <p:txBody>
          <a:bodyPr anchor="b" anchorCtr="0">
            <a:normAutofit/>
          </a:bodyPr>
          <a:lstStyle>
            <a:lvl1pPr marL="0" indent="0" algn="l">
              <a:buNone/>
              <a:defRPr sz="2200" i="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voor de ondertitel</a:t>
            </a:r>
            <a:endParaRPr lang="en-US"/>
          </a:p>
        </p:txBody>
      </p:sp>
      <p:sp>
        <p:nvSpPr>
          <p:cNvPr id="6" name="Tekstvak 5">
            <a:extLst>
              <a:ext uri="{FF2B5EF4-FFF2-40B4-BE49-F238E27FC236}">
                <a16:creationId xmlns:a16="http://schemas.microsoft.com/office/drawing/2014/main" id="{9287665F-62CD-4131-9BD9-8FAAA949A596}"/>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TITELDIA</a:t>
            </a:r>
          </a:p>
        </p:txBody>
      </p:sp>
      <p:pic>
        <p:nvPicPr>
          <p:cNvPr id="10" name="Afbeelding 9">
            <a:extLst>
              <a:ext uri="{FF2B5EF4-FFF2-40B4-BE49-F238E27FC236}">
                <a16:creationId xmlns:a16="http://schemas.microsoft.com/office/drawing/2014/main" id="{12CF3485-17FB-471E-8577-1BDF378BC7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0708" y="5460765"/>
            <a:ext cx="2844000" cy="1100335"/>
          </a:xfrm>
          <a:prstGeom prst="rect">
            <a:avLst/>
          </a:prstGeom>
        </p:spPr>
      </p:pic>
    </p:spTree>
    <p:extLst>
      <p:ext uri="{BB962C8B-B14F-4D97-AF65-F5344CB8AC3E}">
        <p14:creationId xmlns:p14="http://schemas.microsoft.com/office/powerpoint/2010/main" val="381951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object (groen+2/3 foto)">
    <p:spTree>
      <p:nvGrpSpPr>
        <p:cNvPr id="1" name=""/>
        <p:cNvGrpSpPr/>
        <p:nvPr/>
      </p:nvGrpSpPr>
      <p:grpSpPr>
        <a:xfrm>
          <a:off x="0" y="0"/>
          <a:ext cx="0" cy="0"/>
          <a:chOff x="0" y="0"/>
          <a:chExt cx="0" cy="0"/>
        </a:xfrm>
      </p:grpSpPr>
      <p:sp>
        <p:nvSpPr>
          <p:cNvPr id="7" name="Rechthoek 6"/>
          <p:cNvSpPr/>
          <p:nvPr/>
        </p:nvSpPr>
        <p:spPr>
          <a:xfrm>
            <a:off x="0" y="-1"/>
            <a:ext cx="121920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6" name="Picture Placeholder 7"/>
          <p:cNvSpPr>
            <a:spLocks noGrp="1"/>
          </p:cNvSpPr>
          <p:nvPr>
            <p:ph type="pic" sz="quarter" idx="10" hasCustomPrompt="1"/>
          </p:nvPr>
        </p:nvSpPr>
        <p:spPr>
          <a:xfrm>
            <a:off x="4080000" y="0"/>
            <a:ext cx="8112000" cy="6858000"/>
          </a:xfrm>
          <a:solidFill>
            <a:schemeClr val="bg1">
              <a:lumMod val="95000"/>
            </a:schemeClr>
          </a:solidFill>
        </p:spPr>
        <p:txBody>
          <a:bodyPr>
            <a:normAutofit/>
          </a:bodyPr>
          <a:lstStyle>
            <a:lvl1pPr marL="0" indent="0" algn="ctr">
              <a:buNone/>
              <a:defRPr sz="1200" baseline="0"/>
            </a:lvl1pPr>
          </a:lstStyle>
          <a:p>
            <a:r>
              <a:rPr lang="nl-NL"/>
              <a:t>Klik op het </a:t>
            </a:r>
            <a:br>
              <a:rPr lang="nl-NL"/>
            </a:br>
            <a:r>
              <a:rPr lang="nl-NL"/>
              <a:t>afbeeldingspictogram en </a:t>
            </a:r>
            <a:br>
              <a:rPr lang="nl-NL"/>
            </a:br>
            <a:r>
              <a:rPr lang="nl-NL"/>
              <a:t>voeg je eigen foto in</a:t>
            </a:r>
            <a:r>
              <a:rPr lang="nl-NL" noProof="0"/>
              <a:t>.</a:t>
            </a:r>
          </a:p>
        </p:txBody>
      </p:sp>
      <p:sp>
        <p:nvSpPr>
          <p:cNvPr id="13" name="Tekstvak 12">
            <a:extLst>
              <a:ext uri="{FF2B5EF4-FFF2-40B4-BE49-F238E27FC236}">
                <a16:creationId xmlns:a16="http://schemas.microsoft.com/office/drawing/2014/main" id="{F710D2C9-CBE6-4CD7-81BB-91DEE2FE3712}"/>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TITEL en object (groen+2/3 foto)</a:t>
            </a:r>
          </a:p>
        </p:txBody>
      </p:sp>
      <p:pic>
        <p:nvPicPr>
          <p:cNvPr id="15" name="Afbeelding 14">
            <a:extLst>
              <a:ext uri="{FF2B5EF4-FFF2-40B4-BE49-F238E27FC236}">
                <a16:creationId xmlns:a16="http://schemas.microsoft.com/office/drawing/2014/main" id="{AD136605-3DEF-465E-8B56-319FC4B68D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6" name="Afbeelding 15">
            <a:extLst>
              <a:ext uri="{FF2B5EF4-FFF2-40B4-BE49-F238E27FC236}">
                <a16:creationId xmlns:a16="http://schemas.microsoft.com/office/drawing/2014/main" id="{40250544-D823-418F-966E-C7D8943C20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7" name="Afbeelding 16">
            <a:extLst>
              <a:ext uri="{FF2B5EF4-FFF2-40B4-BE49-F238E27FC236}">
                <a16:creationId xmlns:a16="http://schemas.microsoft.com/office/drawing/2014/main" id="{2968F752-43C6-425E-9342-5E238901A7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sp>
        <p:nvSpPr>
          <p:cNvPr id="18" name="Tekstvak 17">
            <a:extLst>
              <a:ext uri="{FF2B5EF4-FFF2-40B4-BE49-F238E27FC236}">
                <a16:creationId xmlns:a16="http://schemas.microsoft.com/office/drawing/2014/main" id="{46267936-07FE-4EFB-8513-36D661469332}"/>
              </a:ext>
            </a:extLst>
          </p:cNvPr>
          <p:cNvSpPr txBox="1"/>
          <p:nvPr/>
        </p:nvSpPr>
        <p:spPr>
          <a:xfrm>
            <a:off x="12478626" y="-36000"/>
            <a:ext cx="2088000" cy="4911024"/>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INVOEGEN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900" b="0" baseline="0" noProof="1">
                <a:solidFill>
                  <a:srgbClr val="515F67"/>
                </a:solidFill>
                <a:latin typeface="Arial" panose="020B0604020202020204" pitchFamily="34" charset="0"/>
                <a:cs typeface="Arial" panose="020B0604020202020204" pitchFamily="34" charset="0"/>
              </a:rPr>
              <a:t>Klik op het afbeeldings-pictogram in het midden van het fotovak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1" cap="all"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VERVANGEN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Verwijder de foto door op </a:t>
            </a:r>
            <a:r>
              <a:rPr lang="nl-NL" sz="900" b="0" u="none" baseline="0" noProof="1">
                <a:solidFill>
                  <a:srgbClr val="515F67"/>
                </a:solidFill>
                <a:latin typeface="Arial Black" panose="020B0A04020102020204" pitchFamily="34" charset="0"/>
                <a:cs typeface="Arial" panose="020B0604020202020204" pitchFamily="34" charset="0"/>
              </a:rPr>
              <a:t>Delete</a:t>
            </a:r>
            <a:r>
              <a:rPr lang="nl-NL" sz="900" b="1" baseline="0" noProof="1">
                <a:solidFill>
                  <a:srgbClr val="515F67"/>
                </a:solidFill>
                <a:latin typeface="Arial" panose="020B0604020202020204" pitchFamily="34" charset="0"/>
                <a:cs typeface="Arial" panose="020B0604020202020204" pitchFamily="34" charset="0"/>
              </a:rPr>
              <a:t> </a:t>
            </a:r>
            <a:r>
              <a:rPr lang="nl-NL" sz="900" b="0" baseline="0" noProof="1">
                <a:solidFill>
                  <a:srgbClr val="515F67"/>
                </a:solidFill>
                <a:latin typeface="Arial" panose="020B0604020202020204" pitchFamily="34" charset="0"/>
                <a:cs typeface="Arial" panose="020B0604020202020204" pitchFamily="34" charset="0"/>
              </a:rPr>
              <a:t>te drukken.</a:t>
            </a:r>
          </a:p>
          <a:p>
            <a:pPr marL="108000" indent="-108000">
              <a:lnSpc>
                <a:spcPct val="120000"/>
              </a:lnSpc>
              <a:buFont typeface="+mj-lt"/>
              <a:buAutoNum type="arabicPeriod"/>
            </a:pPr>
            <a:r>
              <a:rPr lang="nl-NL" sz="900" b="0" baseline="0" noProof="1">
                <a:solidFill>
                  <a:srgbClr val="515F67"/>
                </a:solidFill>
                <a:latin typeface="Arial" panose="020B0604020202020204" pitchFamily="34" charset="0"/>
                <a:cs typeface="Arial" panose="020B0604020202020204" pitchFamily="34" charset="0"/>
              </a:rPr>
              <a:t>Klik op het afbeeldings-pictogram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BIJSNIJDEN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br>
              <a:rPr lang="nl-NL" sz="900" baseline="0" noProof="1">
                <a:solidFill>
                  <a:srgbClr val="515F67"/>
                </a:solidFill>
                <a:latin typeface="Arial" panose="020B0604020202020204" pitchFamily="34" charset="0"/>
                <a:cs typeface="Arial" panose="020B0604020202020204" pitchFamily="34" charset="0"/>
              </a:rPr>
            </a:br>
            <a:r>
              <a:rPr lang="nl-NL" sz="900" baseline="0" noProof="1">
                <a:solidFill>
                  <a:srgbClr val="515F67"/>
                </a:solidFill>
                <a:latin typeface="Arial" panose="020B0604020202020204" pitchFamily="34" charset="0"/>
                <a:cs typeface="Arial" panose="020B0604020202020204" pitchFamily="34" charset="0"/>
              </a:rPr>
              <a:t>De tab ‘Afbeeldingsopmaak’ verschijnt.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het onderste deel van de knop </a:t>
            </a:r>
            <a:r>
              <a:rPr lang="nl-NL" sz="900" baseline="0" noProof="1">
                <a:solidFill>
                  <a:srgbClr val="515F67"/>
                </a:solidFill>
                <a:latin typeface="Arial Black" panose="020B0A04020102020204" pitchFamily="34" charset="0"/>
                <a:cs typeface="Arial" panose="020B0604020202020204" pitchFamily="34" charset="0"/>
              </a:rPr>
              <a:t>Bijsnijden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optie </a:t>
            </a:r>
            <a:r>
              <a:rPr lang="nl-NL" sz="900" b="0" baseline="0" noProof="1">
                <a:solidFill>
                  <a:srgbClr val="515F67"/>
                </a:solidFill>
                <a:latin typeface="Arial Black" panose="020B0A04020102020204" pitchFamily="34" charset="0"/>
                <a:cs typeface="Arial" panose="020B0604020202020204" pitchFamily="34" charset="0"/>
              </a:rPr>
              <a:t>Opvullen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Houd eventueel de </a:t>
            </a:r>
            <a:r>
              <a:rPr lang="nl-NL" sz="900" b="0" baseline="0" noProof="1">
                <a:solidFill>
                  <a:srgbClr val="515F67"/>
                </a:solidFill>
                <a:latin typeface="Arial Black" panose="020B0A04020102020204" pitchFamily="34" charset="0"/>
                <a:cs typeface="Arial" panose="020B0604020202020204" pitchFamily="34" charset="0"/>
              </a:rPr>
              <a:t>Shift-toets</a:t>
            </a:r>
            <a:r>
              <a:rPr lang="nl-NL" sz="900" baseline="0" noProof="1">
                <a:solidFill>
                  <a:srgbClr val="515F67"/>
                </a:solidFill>
                <a:latin typeface="Arial" panose="020B0604020202020204" pitchFamily="34" charset="0"/>
                <a:cs typeface="Arial" panose="020B0604020202020204" pitchFamily="34" charset="0"/>
              </a:rPr>
              <a:t> ingedrukt en sleep de foto zodat het juiste deel van de foto wordt getoond. </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naast de dia.</a:t>
            </a:r>
          </a:p>
        </p:txBody>
      </p:sp>
      <p:sp>
        <p:nvSpPr>
          <p:cNvPr id="14" name="Titel 2">
            <a:extLst>
              <a:ext uri="{FF2B5EF4-FFF2-40B4-BE49-F238E27FC236}">
                <a16:creationId xmlns:a16="http://schemas.microsoft.com/office/drawing/2014/main" id="{E59E2A4A-E906-40C2-9FE4-8D70A8B6AF0E}"/>
              </a:ext>
            </a:extLst>
          </p:cNvPr>
          <p:cNvSpPr>
            <a:spLocks noGrp="1"/>
          </p:cNvSpPr>
          <p:nvPr>
            <p:ph type="title"/>
          </p:nvPr>
        </p:nvSpPr>
        <p:spPr>
          <a:xfrm>
            <a:off x="672000" y="1026000"/>
            <a:ext cx="3121374" cy="666000"/>
          </a:xfrm>
        </p:spPr>
        <p:txBody>
          <a:bodyPr/>
          <a:lstStyle>
            <a:lvl1pPr>
              <a:defRPr>
                <a:solidFill>
                  <a:schemeClr val="bg1"/>
                </a:solidFill>
              </a:defRPr>
            </a:lvl1pPr>
          </a:lstStyle>
          <a:p>
            <a:r>
              <a:rPr lang="en-US"/>
              <a:t>Click to edit Master title style</a:t>
            </a:r>
            <a:endParaRPr lang="en-GB"/>
          </a:p>
        </p:txBody>
      </p:sp>
      <p:sp>
        <p:nvSpPr>
          <p:cNvPr id="20" name="Tijdelijke aanduiding voor inhoud 2">
            <a:extLst>
              <a:ext uri="{FF2B5EF4-FFF2-40B4-BE49-F238E27FC236}">
                <a16:creationId xmlns:a16="http://schemas.microsoft.com/office/drawing/2014/main" id="{3439CB3E-A9D4-4E2D-922F-65E21A0AFD96}"/>
              </a:ext>
            </a:extLst>
          </p:cNvPr>
          <p:cNvSpPr>
            <a:spLocks noGrp="1"/>
          </p:cNvSpPr>
          <p:nvPr>
            <p:ph idx="1"/>
          </p:nvPr>
        </p:nvSpPr>
        <p:spPr>
          <a:xfrm>
            <a:off x="670987" y="1764000"/>
            <a:ext cx="3121374" cy="41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Afbeelding 21">
            <a:extLst>
              <a:ext uri="{FF2B5EF4-FFF2-40B4-BE49-F238E27FC236}">
                <a16:creationId xmlns:a16="http://schemas.microsoft.com/office/drawing/2014/main" id="{37035787-6F0F-49E5-9360-6DDB5D5A46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3910" y="6201364"/>
            <a:ext cx="1151315" cy="445707"/>
          </a:xfrm>
          <a:prstGeom prst="rect">
            <a:avLst/>
          </a:prstGeom>
        </p:spPr>
      </p:pic>
    </p:spTree>
    <p:extLst>
      <p:ext uri="{BB962C8B-B14F-4D97-AF65-F5344CB8AC3E}">
        <p14:creationId xmlns:p14="http://schemas.microsoft.com/office/powerpoint/2010/main" val="23782518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ote foto">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hasCustomPrompt="1"/>
          </p:nvPr>
        </p:nvSpPr>
        <p:spPr>
          <a:xfrm>
            <a:off x="0" y="0"/>
            <a:ext cx="12192000" cy="6858000"/>
          </a:xfrm>
          <a:solidFill>
            <a:schemeClr val="bg1">
              <a:lumMod val="95000"/>
            </a:schemeClr>
          </a:solidFill>
        </p:spPr>
        <p:txBody>
          <a:bodyPr/>
          <a:lstStyle>
            <a:lvl1pPr marL="0" indent="0" algn="ctr">
              <a:buNone/>
              <a:defRPr/>
            </a:lvl1pPr>
          </a:lstStyle>
          <a:p>
            <a:r>
              <a:rPr lang="nl-NL"/>
              <a:t>Klik op het </a:t>
            </a:r>
            <a:br>
              <a:rPr lang="nl-NL"/>
            </a:br>
            <a:r>
              <a:rPr lang="nl-NL"/>
              <a:t>afbeeldingspictogram en </a:t>
            </a:r>
            <a:br>
              <a:rPr lang="nl-NL"/>
            </a:br>
            <a:r>
              <a:rPr lang="nl-NL"/>
              <a:t>voeg je eigen foto in.</a:t>
            </a:r>
          </a:p>
          <a:p>
            <a:endParaRPr lang="nl-NL"/>
          </a:p>
        </p:txBody>
      </p:sp>
      <p:sp>
        <p:nvSpPr>
          <p:cNvPr id="5"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8" name="Tijdelijke aanduiding voor afbeelding 7"/>
          <p:cNvSpPr>
            <a:spLocks noGrp="1"/>
          </p:cNvSpPr>
          <p:nvPr>
            <p:ph type="pic" sz="quarter" idx="11" hasCustomPrompt="1"/>
          </p:nvPr>
        </p:nvSpPr>
        <p:spPr>
          <a:xfrm>
            <a:off x="302400" y="6202800"/>
            <a:ext cx="1152000" cy="446400"/>
          </a:xfrm>
          <a:blipFill>
            <a:blip r:embed="rId2"/>
            <a:stretch>
              <a:fillRect/>
            </a:stretch>
          </a:blipFill>
        </p:spPr>
        <p:txBody>
          <a:bodyPr/>
          <a:lstStyle>
            <a:lvl1pPr marL="0" indent="0">
              <a:buNone/>
              <a:defRPr/>
            </a:lvl1pPr>
          </a:lstStyle>
          <a:p>
            <a:r>
              <a:rPr lang="nl-NL"/>
              <a:t> </a:t>
            </a:r>
          </a:p>
        </p:txBody>
      </p:sp>
      <p:sp>
        <p:nvSpPr>
          <p:cNvPr id="11" name="Tekstvak 10">
            <a:extLst>
              <a:ext uri="{FF2B5EF4-FFF2-40B4-BE49-F238E27FC236}">
                <a16:creationId xmlns:a16="http://schemas.microsoft.com/office/drawing/2014/main" id="{A817D2C3-502A-4EA4-8566-1A465E14F8A4}"/>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Grote foto</a:t>
            </a:r>
          </a:p>
        </p:txBody>
      </p:sp>
      <p:pic>
        <p:nvPicPr>
          <p:cNvPr id="12" name="Afbeelding 11">
            <a:extLst>
              <a:ext uri="{FF2B5EF4-FFF2-40B4-BE49-F238E27FC236}">
                <a16:creationId xmlns:a16="http://schemas.microsoft.com/office/drawing/2014/main" id="{648CED8D-9F18-460A-A1D9-D9742331D7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3" name="Afbeelding 12">
            <a:extLst>
              <a:ext uri="{FF2B5EF4-FFF2-40B4-BE49-F238E27FC236}">
                <a16:creationId xmlns:a16="http://schemas.microsoft.com/office/drawing/2014/main" id="{C95B1336-E4CD-4D66-9B53-2E2B09B439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4" name="Afbeelding 13">
            <a:extLst>
              <a:ext uri="{FF2B5EF4-FFF2-40B4-BE49-F238E27FC236}">
                <a16:creationId xmlns:a16="http://schemas.microsoft.com/office/drawing/2014/main" id="{734EEF8F-C0DB-44F7-80E9-6F24D5F4CA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sp>
        <p:nvSpPr>
          <p:cNvPr id="10" name="Tekstvak 9">
            <a:extLst>
              <a:ext uri="{FF2B5EF4-FFF2-40B4-BE49-F238E27FC236}">
                <a16:creationId xmlns:a16="http://schemas.microsoft.com/office/drawing/2014/main" id="{7488985C-F0AB-45E1-B334-177AE6C9DAD3}"/>
              </a:ext>
            </a:extLst>
          </p:cNvPr>
          <p:cNvSpPr txBox="1"/>
          <p:nvPr/>
        </p:nvSpPr>
        <p:spPr>
          <a:xfrm>
            <a:off x="12478626" y="-36000"/>
            <a:ext cx="2088000" cy="4911024"/>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INVOEGEN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900" b="0" baseline="0" noProof="1">
                <a:solidFill>
                  <a:srgbClr val="515F67"/>
                </a:solidFill>
                <a:latin typeface="Arial" panose="020B0604020202020204" pitchFamily="34" charset="0"/>
                <a:cs typeface="Arial" panose="020B0604020202020204" pitchFamily="34" charset="0"/>
              </a:rPr>
              <a:t>Klik op het afbeeldings-pictogram in het midden van het fotovak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1" cap="all"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VERVANGEN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Verwijder de foto door op </a:t>
            </a:r>
            <a:r>
              <a:rPr lang="nl-NL" sz="900" b="0" u="none" baseline="0" noProof="1">
                <a:solidFill>
                  <a:srgbClr val="515F67"/>
                </a:solidFill>
                <a:latin typeface="Arial Black" panose="020B0A04020102020204" pitchFamily="34" charset="0"/>
                <a:cs typeface="Arial" panose="020B0604020202020204" pitchFamily="34" charset="0"/>
              </a:rPr>
              <a:t>Delete</a:t>
            </a:r>
            <a:r>
              <a:rPr lang="nl-NL" sz="900" b="1" baseline="0" noProof="1">
                <a:solidFill>
                  <a:srgbClr val="515F67"/>
                </a:solidFill>
                <a:latin typeface="Arial" panose="020B0604020202020204" pitchFamily="34" charset="0"/>
                <a:cs typeface="Arial" panose="020B0604020202020204" pitchFamily="34" charset="0"/>
              </a:rPr>
              <a:t> </a:t>
            </a:r>
            <a:r>
              <a:rPr lang="nl-NL" sz="900" b="0" baseline="0" noProof="1">
                <a:solidFill>
                  <a:srgbClr val="515F67"/>
                </a:solidFill>
                <a:latin typeface="Arial" panose="020B0604020202020204" pitchFamily="34" charset="0"/>
                <a:cs typeface="Arial" panose="020B0604020202020204" pitchFamily="34" charset="0"/>
              </a:rPr>
              <a:t>te drukken.</a:t>
            </a:r>
          </a:p>
          <a:p>
            <a:pPr marL="108000" indent="-108000">
              <a:lnSpc>
                <a:spcPct val="120000"/>
              </a:lnSpc>
              <a:buFont typeface="+mj-lt"/>
              <a:buAutoNum type="arabicPeriod"/>
            </a:pPr>
            <a:r>
              <a:rPr lang="nl-NL" sz="900" b="0" baseline="0" noProof="1">
                <a:solidFill>
                  <a:srgbClr val="515F67"/>
                </a:solidFill>
                <a:latin typeface="Arial" panose="020B0604020202020204" pitchFamily="34" charset="0"/>
                <a:cs typeface="Arial" panose="020B0604020202020204" pitchFamily="34" charset="0"/>
              </a:rPr>
              <a:t>Klik op het afbeeldings-pictogram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BIJSNIJDEN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br>
              <a:rPr lang="nl-NL" sz="900" baseline="0" noProof="1">
                <a:solidFill>
                  <a:srgbClr val="515F67"/>
                </a:solidFill>
                <a:latin typeface="Arial" panose="020B0604020202020204" pitchFamily="34" charset="0"/>
                <a:cs typeface="Arial" panose="020B0604020202020204" pitchFamily="34" charset="0"/>
              </a:rPr>
            </a:br>
            <a:r>
              <a:rPr lang="nl-NL" sz="900" baseline="0" noProof="1">
                <a:solidFill>
                  <a:srgbClr val="515F67"/>
                </a:solidFill>
                <a:latin typeface="Arial" panose="020B0604020202020204" pitchFamily="34" charset="0"/>
                <a:cs typeface="Arial" panose="020B0604020202020204" pitchFamily="34" charset="0"/>
              </a:rPr>
              <a:t>De tab ‘Afbeeldingsopmaak’ verschijnt.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het onderste deel van de knop </a:t>
            </a:r>
            <a:r>
              <a:rPr lang="nl-NL" sz="900" baseline="0" noProof="1">
                <a:solidFill>
                  <a:srgbClr val="515F67"/>
                </a:solidFill>
                <a:latin typeface="Arial Black" panose="020B0A04020102020204" pitchFamily="34" charset="0"/>
                <a:cs typeface="Arial" panose="020B0604020202020204" pitchFamily="34" charset="0"/>
              </a:rPr>
              <a:t>Bijsnijden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optie </a:t>
            </a:r>
            <a:r>
              <a:rPr lang="nl-NL" sz="900" b="0" baseline="0" noProof="1">
                <a:solidFill>
                  <a:srgbClr val="515F67"/>
                </a:solidFill>
                <a:latin typeface="Arial Black" panose="020B0A04020102020204" pitchFamily="34" charset="0"/>
                <a:cs typeface="Arial" panose="020B0604020202020204" pitchFamily="34" charset="0"/>
              </a:rPr>
              <a:t>Opvullen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Houd eventueel de </a:t>
            </a:r>
            <a:r>
              <a:rPr lang="nl-NL" sz="900" b="0" baseline="0" noProof="1">
                <a:solidFill>
                  <a:srgbClr val="515F67"/>
                </a:solidFill>
                <a:latin typeface="Arial Black" panose="020B0A04020102020204" pitchFamily="34" charset="0"/>
                <a:cs typeface="Arial" panose="020B0604020202020204" pitchFamily="34" charset="0"/>
              </a:rPr>
              <a:t>Shift-toets</a:t>
            </a:r>
            <a:r>
              <a:rPr lang="nl-NL" sz="900" baseline="0" noProof="1">
                <a:solidFill>
                  <a:srgbClr val="515F67"/>
                </a:solidFill>
                <a:latin typeface="Arial" panose="020B0604020202020204" pitchFamily="34" charset="0"/>
                <a:cs typeface="Arial" panose="020B0604020202020204" pitchFamily="34" charset="0"/>
              </a:rPr>
              <a:t> ingedrukt en sleep de foto zodat het juiste deel van de foto wordt getoond. </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naast de dia.</a:t>
            </a:r>
          </a:p>
        </p:txBody>
      </p:sp>
    </p:spTree>
    <p:extLst>
      <p:ext uri="{BB962C8B-B14F-4D97-AF65-F5344CB8AC3E}">
        <p14:creationId xmlns:p14="http://schemas.microsoft.com/office/powerpoint/2010/main" val="274740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70900" y="4406903"/>
            <a:ext cx="10418317" cy="1362075"/>
          </a:xfrm>
        </p:spPr>
        <p:txBody>
          <a:bodyPr anchor="t"/>
          <a:lstStyle>
            <a:lvl1pPr algn="l">
              <a:defRPr sz="4000" b="1" cap="all"/>
            </a:lvl1pPr>
          </a:lstStyle>
          <a:p>
            <a:r>
              <a:rPr lang="en-US"/>
              <a:t>Click to edit Master title style</a:t>
            </a:r>
          </a:p>
        </p:txBody>
      </p:sp>
      <p:sp>
        <p:nvSpPr>
          <p:cNvPr id="3" name="Tijdelijke aanduiding voor tekst 2"/>
          <p:cNvSpPr>
            <a:spLocks noGrp="1"/>
          </p:cNvSpPr>
          <p:nvPr>
            <p:ph type="body" idx="1"/>
          </p:nvPr>
        </p:nvSpPr>
        <p:spPr>
          <a:xfrm>
            <a:off x="670985" y="2906713"/>
            <a:ext cx="1041701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6" name="Tekstvak 5">
            <a:extLst>
              <a:ext uri="{FF2B5EF4-FFF2-40B4-BE49-F238E27FC236}">
                <a16:creationId xmlns:a16="http://schemas.microsoft.com/office/drawing/2014/main" id="{39D60296-2A65-4A38-BB67-4A38E7380A8E}"/>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sectiekop</a:t>
            </a:r>
          </a:p>
        </p:txBody>
      </p:sp>
    </p:spTree>
    <p:extLst>
      <p:ext uri="{BB962C8B-B14F-4D97-AF65-F5344CB8AC3E}">
        <p14:creationId xmlns:p14="http://schemas.microsoft.com/office/powerpoint/2010/main" val="2487162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70983" y="1736728"/>
            <a:ext cx="4992000" cy="4176713"/>
          </a:xfrm>
        </p:spPr>
        <p:txBody>
          <a:bodyPr>
            <a:normAutofit/>
          </a:bodyPr>
          <a:lstStyle>
            <a:lvl1pPr marL="288000">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jdelijke aanduiding voor inhoud 3"/>
          <p:cNvSpPr>
            <a:spLocks noGrp="1"/>
          </p:cNvSpPr>
          <p:nvPr>
            <p:ph sz="half" idx="2"/>
          </p:nvPr>
        </p:nvSpPr>
        <p:spPr>
          <a:xfrm>
            <a:off x="6096002" y="1736728"/>
            <a:ext cx="4993217" cy="4176713"/>
          </a:xfrm>
        </p:spPr>
        <p:txBody>
          <a:bodyPr>
            <a:normAutofit/>
          </a:bodyPr>
          <a:lstStyle>
            <a:lvl1pPr marL="288000">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el 1"/>
          <p:cNvSpPr>
            <a:spLocks noGrp="1"/>
          </p:cNvSpPr>
          <p:nvPr>
            <p:ph type="title"/>
          </p:nvPr>
        </p:nvSpPr>
        <p:spPr>
          <a:xfrm>
            <a:off x="670984" y="1026000"/>
            <a:ext cx="10417016" cy="666000"/>
          </a:xfrm>
        </p:spPr>
        <p:txBody>
          <a:bodyPr/>
          <a:lstStyle/>
          <a:p>
            <a:r>
              <a:rPr lang="en-US"/>
              <a:t>Click to edit Master title style</a:t>
            </a:r>
          </a:p>
        </p:txBody>
      </p:sp>
      <p:sp>
        <p:nvSpPr>
          <p:cNvPr id="6"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8" name="Tekstvak 7">
            <a:extLst>
              <a:ext uri="{FF2B5EF4-FFF2-40B4-BE49-F238E27FC236}">
                <a16:creationId xmlns:a16="http://schemas.microsoft.com/office/drawing/2014/main" id="{CC5EE97F-CAC9-44A7-ACC8-8F1AF103AAD4}"/>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Inhoud van twee</a:t>
            </a:r>
          </a:p>
        </p:txBody>
      </p:sp>
    </p:spTree>
    <p:extLst>
      <p:ext uri="{BB962C8B-B14F-4D97-AF65-F5344CB8AC3E}">
        <p14:creationId xmlns:p14="http://schemas.microsoft.com/office/powerpoint/2010/main" val="3296585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p>
        </p:txBody>
      </p:sp>
      <p:sp>
        <p:nvSpPr>
          <p:cNvPr id="3" name="Tijdelijke aanduiding voor tekst 2"/>
          <p:cNvSpPr>
            <a:spLocks noGrp="1"/>
          </p:cNvSpPr>
          <p:nvPr>
            <p:ph type="body" idx="1" hasCustomPrompt="1"/>
          </p:nvPr>
        </p:nvSpPr>
        <p:spPr>
          <a:xfrm>
            <a:off x="672000" y="1736725"/>
            <a:ext cx="4992000" cy="438150"/>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voor </a:t>
            </a:r>
            <a:r>
              <a:rPr lang="nl-NL" err="1"/>
              <a:t>subkop</a:t>
            </a:r>
            <a:endParaRPr lang="nl-NL"/>
          </a:p>
        </p:txBody>
      </p:sp>
      <p:sp>
        <p:nvSpPr>
          <p:cNvPr id="4" name="Tijdelijke aanduiding voor inhoud 3"/>
          <p:cNvSpPr>
            <a:spLocks noGrp="1"/>
          </p:cNvSpPr>
          <p:nvPr>
            <p:ph sz="half" idx="2"/>
          </p:nvPr>
        </p:nvSpPr>
        <p:spPr>
          <a:xfrm>
            <a:off x="672000" y="2174878"/>
            <a:ext cx="4992000" cy="3738563"/>
          </a:xfrm>
        </p:spPr>
        <p:txBody>
          <a:bodyPr>
            <a:normAutofit/>
          </a:bodyPr>
          <a:lstStyle>
            <a:lvl1pPr>
              <a:defRPr sz="23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jdelijke aanduiding voor tekst 4"/>
          <p:cNvSpPr>
            <a:spLocks noGrp="1"/>
          </p:cNvSpPr>
          <p:nvPr>
            <p:ph type="body" sz="quarter" idx="3" hasCustomPrompt="1"/>
          </p:nvPr>
        </p:nvSpPr>
        <p:spPr>
          <a:xfrm>
            <a:off x="6096003" y="1736725"/>
            <a:ext cx="4993216" cy="438150"/>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voor </a:t>
            </a:r>
            <a:r>
              <a:rPr lang="nl-NL" err="1"/>
              <a:t>subkop</a:t>
            </a:r>
            <a:endParaRPr lang="nl-NL"/>
          </a:p>
        </p:txBody>
      </p:sp>
      <p:sp>
        <p:nvSpPr>
          <p:cNvPr id="6" name="Tijdelijke aanduiding voor inhoud 5"/>
          <p:cNvSpPr>
            <a:spLocks noGrp="1"/>
          </p:cNvSpPr>
          <p:nvPr>
            <p:ph sz="quarter" idx="4"/>
          </p:nvPr>
        </p:nvSpPr>
        <p:spPr>
          <a:xfrm>
            <a:off x="6096001" y="2174878"/>
            <a:ext cx="4993216" cy="3738563"/>
          </a:xfrm>
        </p:spPr>
        <p:txBody>
          <a:bodyPr>
            <a:normAutofit/>
          </a:bodyPr>
          <a:lstStyle>
            <a:lvl1pPr>
              <a:defRPr sz="23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jdelijke aanduiding voor dianummer 5"/>
          <p:cNvSpPr>
            <a:spLocks noGrp="1"/>
          </p:cNvSpPr>
          <p:nvPr>
            <p:ph type="sldNum" sz="quarter" idx="10"/>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9" name="Tekstvak 8">
            <a:extLst>
              <a:ext uri="{FF2B5EF4-FFF2-40B4-BE49-F238E27FC236}">
                <a16:creationId xmlns:a16="http://schemas.microsoft.com/office/drawing/2014/main" id="{DF31D87E-EA1A-432A-AFBF-FF7B5E69CE19}"/>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vergelijking</a:t>
            </a:r>
          </a:p>
        </p:txBody>
      </p:sp>
    </p:spTree>
    <p:extLst>
      <p:ext uri="{BB962C8B-B14F-4D97-AF65-F5344CB8AC3E}">
        <p14:creationId xmlns:p14="http://schemas.microsoft.com/office/powerpoint/2010/main" val="2683264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4" name="Titel 1"/>
          <p:cNvSpPr>
            <a:spLocks noGrp="1"/>
          </p:cNvSpPr>
          <p:nvPr>
            <p:ph type="title"/>
          </p:nvPr>
        </p:nvSpPr>
        <p:spPr>
          <a:xfrm>
            <a:off x="670984" y="1026000"/>
            <a:ext cx="10417016" cy="666000"/>
          </a:xfrm>
        </p:spPr>
        <p:txBody>
          <a:bodyPr/>
          <a:lstStyle/>
          <a:p>
            <a:r>
              <a:rPr lang="en-US"/>
              <a:t>Click to edit Master title style</a:t>
            </a:r>
          </a:p>
        </p:txBody>
      </p:sp>
      <p:sp>
        <p:nvSpPr>
          <p:cNvPr id="5"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6" name="Tekstvak 5">
            <a:extLst>
              <a:ext uri="{FF2B5EF4-FFF2-40B4-BE49-F238E27FC236}">
                <a16:creationId xmlns:a16="http://schemas.microsoft.com/office/drawing/2014/main" id="{5DADD9A8-7A38-4589-B5A1-997790D855A2}"/>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Alleen titel</a:t>
            </a:r>
          </a:p>
        </p:txBody>
      </p:sp>
    </p:spTree>
    <p:extLst>
      <p:ext uri="{BB962C8B-B14F-4D97-AF65-F5344CB8AC3E}">
        <p14:creationId xmlns:p14="http://schemas.microsoft.com/office/powerpoint/2010/main" val="308061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4" name="Tekstvak 3">
            <a:extLst>
              <a:ext uri="{FF2B5EF4-FFF2-40B4-BE49-F238E27FC236}">
                <a16:creationId xmlns:a16="http://schemas.microsoft.com/office/drawing/2014/main" id="{26814762-C25A-44C2-B67B-1AC52F962445}"/>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leeg</a:t>
            </a:r>
          </a:p>
        </p:txBody>
      </p:sp>
    </p:spTree>
    <p:extLst>
      <p:ext uri="{BB962C8B-B14F-4D97-AF65-F5344CB8AC3E}">
        <p14:creationId xmlns:p14="http://schemas.microsoft.com/office/powerpoint/2010/main" val="4013091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70986" y="1016002"/>
            <a:ext cx="3949700" cy="720725"/>
          </a:xfrm>
        </p:spPr>
        <p:txBody>
          <a:bodyPr anchor="b"/>
          <a:lstStyle>
            <a:lvl1pPr algn="l">
              <a:defRPr sz="2000" b="1"/>
            </a:lvl1pPr>
          </a:lstStyle>
          <a:p>
            <a:r>
              <a:rPr lang="en-US"/>
              <a:t>Click to edit Master title style</a:t>
            </a:r>
          </a:p>
        </p:txBody>
      </p:sp>
      <p:sp>
        <p:nvSpPr>
          <p:cNvPr id="3" name="Tijdelijke aanduiding voor inhoud 2"/>
          <p:cNvSpPr>
            <a:spLocks noGrp="1"/>
          </p:cNvSpPr>
          <p:nvPr>
            <p:ph idx="1"/>
          </p:nvPr>
        </p:nvSpPr>
        <p:spPr>
          <a:xfrm>
            <a:off x="4766735" y="1016001"/>
            <a:ext cx="6322484" cy="4897439"/>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jdelijke aanduiding voor tekst 3"/>
          <p:cNvSpPr>
            <a:spLocks noGrp="1"/>
          </p:cNvSpPr>
          <p:nvPr>
            <p:ph type="body" sz="half" idx="2"/>
          </p:nvPr>
        </p:nvSpPr>
        <p:spPr>
          <a:xfrm>
            <a:off x="670986" y="1736725"/>
            <a:ext cx="3949700" cy="42189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7" name="Tekstvak 6">
            <a:extLst>
              <a:ext uri="{FF2B5EF4-FFF2-40B4-BE49-F238E27FC236}">
                <a16:creationId xmlns:a16="http://schemas.microsoft.com/office/drawing/2014/main" id="{06A9401F-A3DE-42D3-875C-47649ABF2D48}"/>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Inhoud met bijschrift</a:t>
            </a:r>
          </a:p>
        </p:txBody>
      </p:sp>
    </p:spTree>
    <p:extLst>
      <p:ext uri="{BB962C8B-B14F-4D97-AF65-F5344CB8AC3E}">
        <p14:creationId xmlns:p14="http://schemas.microsoft.com/office/powerpoint/2010/main" val="944590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Tijdelijke aanduiding voor afbeelding 2"/>
          <p:cNvSpPr>
            <a:spLocks noGrp="1"/>
          </p:cNvSpPr>
          <p:nvPr>
            <p:ph type="pic" idx="1"/>
          </p:nvPr>
        </p:nvSpPr>
        <p:spPr>
          <a:xfrm>
            <a:off x="2389717" y="568411"/>
            <a:ext cx="7315200" cy="41591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ijdelijke aanduiding voor tekst 3"/>
          <p:cNvSpPr>
            <a:spLocks noGrp="1"/>
          </p:cNvSpPr>
          <p:nvPr>
            <p:ph type="body" sz="half" idx="2"/>
          </p:nvPr>
        </p:nvSpPr>
        <p:spPr>
          <a:xfrm>
            <a:off x="2389717" y="5367338"/>
            <a:ext cx="7315200" cy="54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7" name="Tekstvak 6">
            <a:extLst>
              <a:ext uri="{FF2B5EF4-FFF2-40B4-BE49-F238E27FC236}">
                <a16:creationId xmlns:a16="http://schemas.microsoft.com/office/drawing/2014/main" id="{59C40B75-09AC-4745-A84A-CD342AFBE385}"/>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Afbeelding met bijschrift</a:t>
            </a:r>
          </a:p>
        </p:txBody>
      </p:sp>
    </p:spTree>
    <p:extLst>
      <p:ext uri="{BB962C8B-B14F-4D97-AF65-F5344CB8AC3E}">
        <p14:creationId xmlns:p14="http://schemas.microsoft.com/office/powerpoint/2010/main" val="2047686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PAGINA GROEN 1">
    <p:bg>
      <p:bgPr>
        <a:solidFill>
          <a:srgbClr val="009C82"/>
        </a:solidFill>
        <a:effectLst/>
      </p:bgPr>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1359C912-5BE2-0949-A6E6-E5772BB54BD3}"/>
              </a:ext>
            </a:extLst>
          </p:cNvPr>
          <p:cNvSpPr/>
          <p:nvPr userDrawn="1"/>
        </p:nvSpPr>
        <p:spPr>
          <a:xfrm>
            <a:off x="0" y="0"/>
            <a:ext cx="411891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669671D-7FBA-F94F-99E6-915DE56A8E21}"/>
              </a:ext>
            </a:extLst>
          </p:cNvPr>
          <p:cNvSpPr>
            <a:spLocks noGrp="1"/>
          </p:cNvSpPr>
          <p:nvPr>
            <p:ph type="ctrTitle" hasCustomPrompt="1"/>
          </p:nvPr>
        </p:nvSpPr>
        <p:spPr>
          <a:xfrm>
            <a:off x="4953000" y="643693"/>
            <a:ext cx="6286500" cy="492443"/>
          </a:xfrm>
          <a:prstGeom prst="rect">
            <a:avLst/>
          </a:prstGeom>
        </p:spPr>
        <p:txBody>
          <a:bodyPr anchor="t" anchorCtr="0">
            <a:normAutofit/>
          </a:bodyPr>
          <a:lstStyle>
            <a:lvl1pPr algn="l">
              <a:defRPr sz="2500" b="1" i="0" baseline="0">
                <a:solidFill>
                  <a:schemeClr val="bg1"/>
                </a:solidFill>
              </a:defRPr>
            </a:lvl1pPr>
          </a:lstStyle>
          <a:p>
            <a:r>
              <a:rPr lang="nl-NL"/>
              <a:t>Klik om titel bewerken</a:t>
            </a:r>
          </a:p>
        </p:txBody>
      </p:sp>
      <p:sp>
        <p:nvSpPr>
          <p:cNvPr id="3" name="Ondertitel 2">
            <a:extLst>
              <a:ext uri="{FF2B5EF4-FFF2-40B4-BE49-F238E27FC236}">
                <a16:creationId xmlns:a16="http://schemas.microsoft.com/office/drawing/2014/main" id="{FBFF6E1D-D5AB-5646-8382-E424A5FED9E9}"/>
              </a:ext>
            </a:extLst>
          </p:cNvPr>
          <p:cNvSpPr>
            <a:spLocks noGrp="1"/>
          </p:cNvSpPr>
          <p:nvPr>
            <p:ph type="subTitle" idx="1"/>
          </p:nvPr>
        </p:nvSpPr>
        <p:spPr>
          <a:xfrm>
            <a:off x="4953000" y="1419509"/>
            <a:ext cx="6286500" cy="1071721"/>
          </a:xfrm>
          <a:prstGeom prst="rect">
            <a:avLst/>
          </a:prstGeom>
        </p:spPr>
        <p:txBody>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8" name="Tijdelijke aanduiding voor tekst 7">
            <a:extLst>
              <a:ext uri="{FF2B5EF4-FFF2-40B4-BE49-F238E27FC236}">
                <a16:creationId xmlns:a16="http://schemas.microsoft.com/office/drawing/2014/main" id="{62B1C033-E69B-F545-BC59-8701A6033CFE}"/>
              </a:ext>
            </a:extLst>
          </p:cNvPr>
          <p:cNvSpPr>
            <a:spLocks noGrp="1"/>
          </p:cNvSpPr>
          <p:nvPr>
            <p:ph type="body" sz="quarter" idx="10"/>
          </p:nvPr>
        </p:nvSpPr>
        <p:spPr>
          <a:xfrm>
            <a:off x="4953001" y="3846324"/>
            <a:ext cx="6286500" cy="2625725"/>
          </a:xfrm>
          <a:prstGeom prst="rect">
            <a:avLst/>
          </a:prstGeom>
        </p:spPr>
        <p:txBody>
          <a:bodyPr>
            <a:normAutofit/>
          </a:bodyPr>
          <a:lstStyle>
            <a:lvl1pPr>
              <a:defRPr sz="2400" baseline="0">
                <a:solidFill>
                  <a:schemeClr val="bg1"/>
                </a:solidFill>
              </a:defRPr>
            </a:lvl1pPr>
          </a:lstStyle>
          <a:p>
            <a:r>
              <a:rPr lang="nl-NL"/>
              <a:t>Tekststijl van het model bewerken
Tweede niveau
Derde niveau
Vierde niveau
Vijfde niveau</a:t>
            </a:r>
          </a:p>
        </p:txBody>
      </p:sp>
      <p:sp>
        <p:nvSpPr>
          <p:cNvPr id="10" name="Tijdelijke aanduiding voor tekst 9">
            <a:extLst>
              <a:ext uri="{FF2B5EF4-FFF2-40B4-BE49-F238E27FC236}">
                <a16:creationId xmlns:a16="http://schemas.microsoft.com/office/drawing/2014/main" id="{AAD87E8E-77DC-8842-A40B-C4955B957574}"/>
              </a:ext>
            </a:extLst>
          </p:cNvPr>
          <p:cNvSpPr>
            <a:spLocks noGrp="1"/>
          </p:cNvSpPr>
          <p:nvPr>
            <p:ph type="body" sz="quarter" idx="11" hasCustomPrompt="1"/>
          </p:nvPr>
        </p:nvSpPr>
        <p:spPr>
          <a:xfrm>
            <a:off x="4953000" y="3448209"/>
            <a:ext cx="6286500" cy="398116"/>
          </a:xfrm>
          <a:prstGeom prst="rect">
            <a:avLst/>
          </a:prstGeom>
        </p:spPr>
        <p:txBody>
          <a:bodyPr>
            <a:noAutofit/>
          </a:bodyPr>
          <a:lstStyle>
            <a:lvl1pPr marL="0" indent="0">
              <a:buFontTx/>
              <a:buNone/>
              <a:defRPr sz="2400" b="1" i="0" baseline="0">
                <a:solidFill>
                  <a:schemeClr val="bg1"/>
                </a:solidFill>
              </a:defRPr>
            </a:lvl1pPr>
          </a:lstStyle>
          <a:p>
            <a:r>
              <a:rPr lang="nl-NL"/>
              <a:t>Tussenkop</a:t>
            </a:r>
          </a:p>
        </p:txBody>
      </p:sp>
      <p:sp>
        <p:nvSpPr>
          <p:cNvPr id="12" name="Tijdelijke aanduiding voor tekst 11">
            <a:extLst>
              <a:ext uri="{FF2B5EF4-FFF2-40B4-BE49-F238E27FC236}">
                <a16:creationId xmlns:a16="http://schemas.microsoft.com/office/drawing/2014/main" id="{AA0FAF0F-FE3B-E34A-88BF-FDD0848A27F6}"/>
              </a:ext>
            </a:extLst>
          </p:cNvPr>
          <p:cNvSpPr>
            <a:spLocks noGrp="1"/>
          </p:cNvSpPr>
          <p:nvPr>
            <p:ph type="body" sz="quarter" idx="12" hasCustomPrompt="1"/>
          </p:nvPr>
        </p:nvSpPr>
        <p:spPr>
          <a:xfrm>
            <a:off x="403225" y="643693"/>
            <a:ext cx="3352800" cy="2571750"/>
          </a:xfrm>
          <a:prstGeom prst="rect">
            <a:avLst/>
          </a:prstGeom>
        </p:spPr>
        <p:txBody>
          <a:bodyPr>
            <a:normAutofit/>
          </a:bodyPr>
          <a:lstStyle>
            <a:lvl1pPr marL="0" indent="0">
              <a:buFontTx/>
              <a:buNone/>
              <a:defRPr sz="3000" b="1" i="0" baseline="0">
                <a:solidFill>
                  <a:schemeClr val="tx1"/>
                </a:solidFill>
              </a:defRPr>
            </a:lvl1pPr>
          </a:lstStyle>
          <a:p>
            <a:r>
              <a:rPr lang="nl-NL"/>
              <a:t>Kopregel van de pagina over meerdere regels</a:t>
            </a:r>
          </a:p>
        </p:txBody>
      </p:sp>
      <p:pic>
        <p:nvPicPr>
          <p:cNvPr id="14" name="Afbeelding 13">
            <a:extLst>
              <a:ext uri="{FF2B5EF4-FFF2-40B4-BE49-F238E27FC236}">
                <a16:creationId xmlns:a16="http://schemas.microsoft.com/office/drawing/2014/main" id="{DD160F68-52A6-B94F-9CB0-039BA88F1E25}"/>
              </a:ext>
            </a:extLst>
          </p:cNvPr>
          <p:cNvPicPr>
            <a:picLocks noChangeAspect="1"/>
          </p:cNvPicPr>
          <p:nvPr userDrawn="1"/>
        </p:nvPicPr>
        <p:blipFill>
          <a:blip r:embed="rId2"/>
          <a:stretch>
            <a:fillRect/>
          </a:stretch>
        </p:blipFill>
        <p:spPr>
          <a:xfrm>
            <a:off x="403226" y="5970195"/>
            <a:ext cx="1384385" cy="504742"/>
          </a:xfrm>
          <a:prstGeom prst="rect">
            <a:avLst/>
          </a:prstGeom>
        </p:spPr>
      </p:pic>
    </p:spTree>
    <p:extLst>
      <p:ext uri="{BB962C8B-B14F-4D97-AF65-F5344CB8AC3E}">
        <p14:creationId xmlns:p14="http://schemas.microsoft.com/office/powerpoint/2010/main" val="331467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 groen">
    <p:spTree>
      <p:nvGrpSpPr>
        <p:cNvPr id="1" name=""/>
        <p:cNvGrpSpPr/>
        <p:nvPr/>
      </p:nvGrpSpPr>
      <p:grpSpPr>
        <a:xfrm>
          <a:off x="0" y="0"/>
          <a:ext cx="0" cy="0"/>
          <a:chOff x="0" y="0"/>
          <a:chExt cx="0" cy="0"/>
        </a:xfrm>
      </p:grpSpPr>
      <p:sp>
        <p:nvSpPr>
          <p:cNvPr id="4" name="Rectangle 3"/>
          <p:cNvSpPr/>
          <p:nvPr/>
        </p:nvSpPr>
        <p:spPr>
          <a:xfrm>
            <a:off x="1" y="3"/>
            <a:ext cx="822491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Afbeelding 4"/>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8131127" y="0"/>
            <a:ext cx="40660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478800" y="1296000"/>
            <a:ext cx="6840000" cy="2376000"/>
          </a:xfrm>
        </p:spPr>
        <p:txBody>
          <a:bodyPr anchor="t" anchorCtr="0">
            <a:noAutofit/>
          </a:bodyPr>
          <a:lstStyle>
            <a:lvl1pPr algn="l">
              <a:defRPr sz="6000" b="1">
                <a:solidFill>
                  <a:schemeClr val="bg1"/>
                </a:solidFill>
              </a:defRPr>
            </a:lvl1pPr>
          </a:lstStyle>
          <a:p>
            <a:r>
              <a:rPr lang="nl-NL"/>
              <a:t>Klik om een titel te maken</a:t>
            </a:r>
            <a:endParaRPr lang="en-US"/>
          </a:p>
        </p:txBody>
      </p:sp>
      <p:sp>
        <p:nvSpPr>
          <p:cNvPr id="3" name="Ondertitel 2"/>
          <p:cNvSpPr>
            <a:spLocks noGrp="1"/>
          </p:cNvSpPr>
          <p:nvPr>
            <p:ph type="subTitle" idx="1" hasCustomPrompt="1"/>
          </p:nvPr>
        </p:nvSpPr>
        <p:spPr>
          <a:xfrm>
            <a:off x="478800" y="288000"/>
            <a:ext cx="6840000" cy="792000"/>
          </a:xfrm>
        </p:spPr>
        <p:txBody>
          <a:bodyPr anchor="b" anchorCtr="0">
            <a:normAutofit/>
          </a:bodyPr>
          <a:lstStyle>
            <a:lvl1pPr marL="0" indent="0" algn="l">
              <a:buNone/>
              <a:defRPr sz="22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voor de ondertitel</a:t>
            </a:r>
            <a:endParaRPr lang="en-US"/>
          </a:p>
        </p:txBody>
      </p:sp>
      <p:sp>
        <p:nvSpPr>
          <p:cNvPr id="7" name="Tijdelijke aanduiding voor tekst 7">
            <a:extLst>
              <a:ext uri="{FF2B5EF4-FFF2-40B4-BE49-F238E27FC236}">
                <a16:creationId xmlns:a16="http://schemas.microsoft.com/office/drawing/2014/main" id="{B2EEF6AA-5177-E343-981A-EA1DF6E43F8B}"/>
              </a:ext>
            </a:extLst>
          </p:cNvPr>
          <p:cNvSpPr>
            <a:spLocks noGrp="1"/>
          </p:cNvSpPr>
          <p:nvPr>
            <p:ph type="body" sz="quarter" idx="13" hasCustomPrompt="1"/>
          </p:nvPr>
        </p:nvSpPr>
        <p:spPr>
          <a:xfrm>
            <a:off x="478800" y="4107320"/>
            <a:ext cx="6840000" cy="298223"/>
          </a:xfrm>
          <a:prstGeom prst="rect">
            <a:avLst/>
          </a:prstGeom>
        </p:spPr>
        <p:txBody>
          <a:bodyPr>
            <a:normAutofit/>
          </a:bodyPr>
          <a:lstStyle>
            <a:lvl1pPr marL="0" indent="0">
              <a:buFontTx/>
              <a:buNone/>
              <a:defRPr sz="1600" baseline="0">
                <a:solidFill>
                  <a:schemeClr val="bg1"/>
                </a:solidFill>
              </a:defRPr>
            </a:lvl1pPr>
          </a:lstStyle>
          <a:p>
            <a:r>
              <a:rPr lang="nl-NL"/>
              <a:t>Voor- en achternaam</a:t>
            </a:r>
          </a:p>
        </p:txBody>
      </p:sp>
      <p:sp>
        <p:nvSpPr>
          <p:cNvPr id="8" name="Tijdelijke aanduiding voor tekst 12">
            <a:extLst>
              <a:ext uri="{FF2B5EF4-FFF2-40B4-BE49-F238E27FC236}">
                <a16:creationId xmlns:a16="http://schemas.microsoft.com/office/drawing/2014/main" id="{D4220856-237A-504F-92B2-5ECE87CB7392}"/>
              </a:ext>
            </a:extLst>
          </p:cNvPr>
          <p:cNvSpPr>
            <a:spLocks noGrp="1"/>
          </p:cNvSpPr>
          <p:nvPr>
            <p:ph type="body" sz="quarter" idx="15" hasCustomPrompt="1"/>
          </p:nvPr>
        </p:nvSpPr>
        <p:spPr>
          <a:xfrm>
            <a:off x="478800" y="4467095"/>
            <a:ext cx="6839347" cy="304800"/>
          </a:xfrm>
          <a:prstGeom prst="rect">
            <a:avLst/>
          </a:prstGeom>
        </p:spPr>
        <p:txBody>
          <a:bodyPr>
            <a:normAutofit/>
          </a:bodyPr>
          <a:lstStyle>
            <a:lvl1pPr marL="0" indent="0">
              <a:buFontTx/>
              <a:buNone/>
              <a:defRPr sz="1600" baseline="0">
                <a:solidFill>
                  <a:schemeClr val="bg1"/>
                </a:solidFill>
              </a:defRPr>
            </a:lvl1pPr>
          </a:lstStyle>
          <a:p>
            <a:r>
              <a:rPr lang="nl-NL"/>
              <a:t>Datum</a:t>
            </a:r>
          </a:p>
        </p:txBody>
      </p:sp>
      <p:sp>
        <p:nvSpPr>
          <p:cNvPr id="9" name="Tekstvak 8">
            <a:extLst>
              <a:ext uri="{FF2B5EF4-FFF2-40B4-BE49-F238E27FC236}">
                <a16:creationId xmlns:a16="http://schemas.microsoft.com/office/drawing/2014/main" id="{CF62E955-F76A-4DE8-A1BB-8B59F2C0B567}"/>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TITELDIA-GROEN</a:t>
            </a:r>
          </a:p>
        </p:txBody>
      </p:sp>
      <p:pic>
        <p:nvPicPr>
          <p:cNvPr id="15" name="Afbeelding 14">
            <a:extLst>
              <a:ext uri="{FF2B5EF4-FFF2-40B4-BE49-F238E27FC236}">
                <a16:creationId xmlns:a16="http://schemas.microsoft.com/office/drawing/2014/main" id="{B1A9597E-956D-4D57-9D06-941C499C51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1559" y="5461202"/>
            <a:ext cx="2842299" cy="1100335"/>
          </a:xfrm>
          <a:prstGeom prst="rect">
            <a:avLst/>
          </a:prstGeom>
        </p:spPr>
      </p:pic>
    </p:spTree>
    <p:extLst>
      <p:ext uri="{BB962C8B-B14F-4D97-AF65-F5344CB8AC3E}">
        <p14:creationId xmlns:p14="http://schemas.microsoft.com/office/powerpoint/2010/main" val="127326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foto">
    <p:spTree>
      <p:nvGrpSpPr>
        <p:cNvPr id="1" name=""/>
        <p:cNvGrpSpPr/>
        <p:nvPr/>
      </p:nvGrpSpPr>
      <p:grpSpPr>
        <a:xfrm>
          <a:off x="0" y="0"/>
          <a:ext cx="0" cy="0"/>
          <a:chOff x="0" y="0"/>
          <a:chExt cx="0" cy="0"/>
        </a:xfrm>
      </p:grpSpPr>
      <p:sp>
        <p:nvSpPr>
          <p:cNvPr id="4" name="Rectangle 3"/>
          <p:cNvSpPr/>
          <p:nvPr/>
        </p:nvSpPr>
        <p:spPr>
          <a:xfrm>
            <a:off x="-1" y="3"/>
            <a:ext cx="820347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p:cNvSpPr>
            <a:spLocks noGrp="1"/>
          </p:cNvSpPr>
          <p:nvPr>
            <p:ph type="pic" sz="quarter" idx="10" hasCustomPrompt="1"/>
          </p:nvPr>
        </p:nvSpPr>
        <p:spPr>
          <a:xfrm>
            <a:off x="8131200" y="0"/>
            <a:ext cx="4060800" cy="6858000"/>
          </a:xfrm>
          <a:solidFill>
            <a:schemeClr val="bg1">
              <a:lumMod val="95000"/>
            </a:schemeClr>
          </a:solidFill>
        </p:spPr>
        <p:txBody>
          <a:bodyPr>
            <a:normAutofit/>
          </a:bodyPr>
          <a:lstStyle>
            <a:lvl1pPr marL="0" indent="0" algn="ctr">
              <a:buNone/>
              <a:defRPr sz="1200" baseline="0"/>
            </a:lvl1pPr>
          </a:lstStyle>
          <a:p>
            <a:r>
              <a:rPr lang="nl-NL"/>
              <a:t>Klik op het </a:t>
            </a:r>
            <a:br>
              <a:rPr lang="nl-NL"/>
            </a:br>
            <a:r>
              <a:rPr lang="nl-NL"/>
              <a:t>afbeeldingspictogram en </a:t>
            </a:r>
            <a:br>
              <a:rPr lang="nl-NL"/>
            </a:br>
            <a:r>
              <a:rPr lang="nl-NL"/>
              <a:t>voeg je eigen foto in</a:t>
            </a:r>
            <a:r>
              <a:rPr lang="nl-NL" noProof="0"/>
              <a:t>.</a:t>
            </a:r>
          </a:p>
        </p:txBody>
      </p:sp>
      <p:sp>
        <p:nvSpPr>
          <p:cNvPr id="2" name="Titel 1"/>
          <p:cNvSpPr>
            <a:spLocks noGrp="1"/>
          </p:cNvSpPr>
          <p:nvPr>
            <p:ph type="ctrTitle" hasCustomPrompt="1"/>
          </p:nvPr>
        </p:nvSpPr>
        <p:spPr>
          <a:xfrm>
            <a:off x="478800" y="1296000"/>
            <a:ext cx="6840000" cy="2376000"/>
          </a:xfrm>
        </p:spPr>
        <p:txBody>
          <a:bodyPr anchor="t" anchorCtr="0">
            <a:noAutofit/>
          </a:bodyPr>
          <a:lstStyle>
            <a:lvl1pPr algn="l">
              <a:defRPr sz="6000" b="1">
                <a:solidFill>
                  <a:schemeClr val="tx1"/>
                </a:solidFill>
              </a:defRPr>
            </a:lvl1pPr>
          </a:lstStyle>
          <a:p>
            <a:r>
              <a:rPr lang="nl-NL"/>
              <a:t>Klik om een titel te maken</a:t>
            </a:r>
            <a:endParaRPr lang="en-US"/>
          </a:p>
        </p:txBody>
      </p:sp>
      <p:sp>
        <p:nvSpPr>
          <p:cNvPr id="3" name="Ondertitel 2"/>
          <p:cNvSpPr>
            <a:spLocks noGrp="1"/>
          </p:cNvSpPr>
          <p:nvPr>
            <p:ph type="subTitle" idx="1" hasCustomPrompt="1"/>
          </p:nvPr>
        </p:nvSpPr>
        <p:spPr>
          <a:xfrm>
            <a:off x="478800" y="288000"/>
            <a:ext cx="6840000" cy="792000"/>
          </a:xfrm>
        </p:spPr>
        <p:txBody>
          <a:bodyPr anchor="b" anchorCtr="0">
            <a:normAutofit/>
          </a:bodyPr>
          <a:lstStyle>
            <a:lvl1pPr marL="0" indent="0" algn="l">
              <a:buNone/>
              <a:defRPr sz="2200" i="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voor de ondertitel</a:t>
            </a:r>
            <a:endParaRPr lang="en-US"/>
          </a:p>
        </p:txBody>
      </p:sp>
      <p:sp>
        <p:nvSpPr>
          <p:cNvPr id="9" name="Tijdelijke aanduiding voor tekst 7">
            <a:extLst>
              <a:ext uri="{FF2B5EF4-FFF2-40B4-BE49-F238E27FC236}">
                <a16:creationId xmlns:a16="http://schemas.microsoft.com/office/drawing/2014/main" id="{B2EEF6AA-5177-E343-981A-EA1DF6E43F8B}"/>
              </a:ext>
            </a:extLst>
          </p:cNvPr>
          <p:cNvSpPr>
            <a:spLocks noGrp="1"/>
          </p:cNvSpPr>
          <p:nvPr>
            <p:ph type="body" sz="quarter" idx="13" hasCustomPrompt="1"/>
          </p:nvPr>
        </p:nvSpPr>
        <p:spPr>
          <a:xfrm>
            <a:off x="478800" y="4107320"/>
            <a:ext cx="6840653" cy="298223"/>
          </a:xfrm>
          <a:prstGeom prst="rect">
            <a:avLst/>
          </a:prstGeom>
        </p:spPr>
        <p:txBody>
          <a:bodyPr>
            <a:normAutofit/>
          </a:bodyPr>
          <a:lstStyle>
            <a:lvl1pPr marL="0" indent="0">
              <a:buFontTx/>
              <a:buNone/>
              <a:defRPr sz="1600" baseline="0">
                <a:solidFill>
                  <a:srgbClr val="009C82"/>
                </a:solidFill>
              </a:defRPr>
            </a:lvl1pPr>
          </a:lstStyle>
          <a:p>
            <a:r>
              <a:rPr lang="nl-NL"/>
              <a:t>Voor- en achternaam</a:t>
            </a:r>
          </a:p>
        </p:txBody>
      </p:sp>
      <p:sp>
        <p:nvSpPr>
          <p:cNvPr id="10" name="Tijdelijke aanduiding voor tekst 12">
            <a:extLst>
              <a:ext uri="{FF2B5EF4-FFF2-40B4-BE49-F238E27FC236}">
                <a16:creationId xmlns:a16="http://schemas.microsoft.com/office/drawing/2014/main" id="{D4220856-237A-504F-92B2-5ECE87CB7392}"/>
              </a:ext>
            </a:extLst>
          </p:cNvPr>
          <p:cNvSpPr>
            <a:spLocks noGrp="1"/>
          </p:cNvSpPr>
          <p:nvPr>
            <p:ph type="body" sz="quarter" idx="15" hasCustomPrompt="1"/>
          </p:nvPr>
        </p:nvSpPr>
        <p:spPr>
          <a:xfrm>
            <a:off x="478800" y="4467095"/>
            <a:ext cx="6840000" cy="304800"/>
          </a:xfrm>
          <a:prstGeom prst="rect">
            <a:avLst/>
          </a:prstGeom>
        </p:spPr>
        <p:txBody>
          <a:bodyPr>
            <a:normAutofit/>
          </a:bodyPr>
          <a:lstStyle>
            <a:lvl1pPr marL="0" indent="0">
              <a:buFontTx/>
              <a:buNone/>
              <a:defRPr sz="1600" baseline="0">
                <a:solidFill>
                  <a:srgbClr val="009C82"/>
                </a:solidFill>
              </a:defRPr>
            </a:lvl1pPr>
          </a:lstStyle>
          <a:p>
            <a:r>
              <a:rPr lang="nl-NL"/>
              <a:t>Datum</a:t>
            </a:r>
          </a:p>
        </p:txBody>
      </p:sp>
      <p:sp>
        <p:nvSpPr>
          <p:cNvPr id="12" name="Tekstvak 11">
            <a:extLst>
              <a:ext uri="{FF2B5EF4-FFF2-40B4-BE49-F238E27FC236}">
                <a16:creationId xmlns:a16="http://schemas.microsoft.com/office/drawing/2014/main" id="{CCE6B724-6B58-4515-B463-84D4E794F73B}"/>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TITELDIA MET FOTO</a:t>
            </a:r>
          </a:p>
        </p:txBody>
      </p:sp>
      <p:sp>
        <p:nvSpPr>
          <p:cNvPr id="14" name="Tekstvak 13">
            <a:extLst>
              <a:ext uri="{FF2B5EF4-FFF2-40B4-BE49-F238E27FC236}">
                <a16:creationId xmlns:a16="http://schemas.microsoft.com/office/drawing/2014/main" id="{A8F674CA-F8DA-462E-A15C-CDBF6BC504E2}"/>
              </a:ext>
            </a:extLst>
          </p:cNvPr>
          <p:cNvSpPr txBox="1"/>
          <p:nvPr/>
        </p:nvSpPr>
        <p:spPr>
          <a:xfrm>
            <a:off x="12478626" y="-36000"/>
            <a:ext cx="2088000" cy="4911024"/>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INVOEGEN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900" b="0" baseline="0" noProof="1">
                <a:solidFill>
                  <a:srgbClr val="515F67"/>
                </a:solidFill>
                <a:latin typeface="Arial" panose="020B0604020202020204" pitchFamily="34" charset="0"/>
                <a:cs typeface="Arial" panose="020B0604020202020204" pitchFamily="34" charset="0"/>
              </a:rPr>
              <a:t>Klik op het afbeeldings-pictogram in het midden van het fotovak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1" cap="all"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VERVANGEN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Verwijder de foto door op </a:t>
            </a:r>
            <a:r>
              <a:rPr lang="nl-NL" sz="900" b="0" u="none" baseline="0" noProof="1">
                <a:solidFill>
                  <a:srgbClr val="515F67"/>
                </a:solidFill>
                <a:latin typeface="Arial Black" panose="020B0A04020102020204" pitchFamily="34" charset="0"/>
                <a:cs typeface="Arial" panose="020B0604020202020204" pitchFamily="34" charset="0"/>
              </a:rPr>
              <a:t>Delete</a:t>
            </a:r>
            <a:r>
              <a:rPr lang="nl-NL" sz="900" b="1" baseline="0" noProof="1">
                <a:solidFill>
                  <a:srgbClr val="515F67"/>
                </a:solidFill>
                <a:latin typeface="Arial" panose="020B0604020202020204" pitchFamily="34" charset="0"/>
                <a:cs typeface="Arial" panose="020B0604020202020204" pitchFamily="34" charset="0"/>
              </a:rPr>
              <a:t> </a:t>
            </a:r>
            <a:r>
              <a:rPr lang="nl-NL" sz="900" b="0" baseline="0" noProof="1">
                <a:solidFill>
                  <a:srgbClr val="515F67"/>
                </a:solidFill>
                <a:latin typeface="Arial" panose="020B0604020202020204" pitchFamily="34" charset="0"/>
                <a:cs typeface="Arial" panose="020B0604020202020204" pitchFamily="34" charset="0"/>
              </a:rPr>
              <a:t>te drukken.</a:t>
            </a:r>
          </a:p>
          <a:p>
            <a:pPr marL="108000" indent="-108000">
              <a:lnSpc>
                <a:spcPct val="120000"/>
              </a:lnSpc>
              <a:buFont typeface="+mj-lt"/>
              <a:buAutoNum type="arabicPeriod"/>
            </a:pPr>
            <a:r>
              <a:rPr lang="nl-NL" sz="900" b="0" baseline="0" noProof="1">
                <a:solidFill>
                  <a:srgbClr val="515F67"/>
                </a:solidFill>
                <a:latin typeface="Arial" panose="020B0604020202020204" pitchFamily="34" charset="0"/>
                <a:cs typeface="Arial" panose="020B0604020202020204" pitchFamily="34" charset="0"/>
              </a:rPr>
              <a:t>Klik op het afbeeldings-pictogram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BIJSNIJDEN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br>
              <a:rPr lang="nl-NL" sz="900" baseline="0" noProof="1">
                <a:solidFill>
                  <a:srgbClr val="515F67"/>
                </a:solidFill>
                <a:latin typeface="Arial" panose="020B0604020202020204" pitchFamily="34" charset="0"/>
                <a:cs typeface="Arial" panose="020B0604020202020204" pitchFamily="34" charset="0"/>
              </a:rPr>
            </a:br>
            <a:r>
              <a:rPr lang="nl-NL" sz="900" baseline="0" noProof="1">
                <a:solidFill>
                  <a:srgbClr val="515F67"/>
                </a:solidFill>
                <a:latin typeface="Arial" panose="020B0604020202020204" pitchFamily="34" charset="0"/>
                <a:cs typeface="Arial" panose="020B0604020202020204" pitchFamily="34" charset="0"/>
              </a:rPr>
              <a:t>De tab ‘Afbeeldingsopmaak’ verschijnt.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het onderste deel van de knop </a:t>
            </a:r>
            <a:r>
              <a:rPr lang="nl-NL" sz="900" baseline="0" noProof="1">
                <a:solidFill>
                  <a:srgbClr val="515F67"/>
                </a:solidFill>
                <a:latin typeface="Arial Black" panose="020B0A04020102020204" pitchFamily="34" charset="0"/>
                <a:cs typeface="Arial" panose="020B0604020202020204" pitchFamily="34" charset="0"/>
              </a:rPr>
              <a:t>Bijsnijden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optie </a:t>
            </a:r>
            <a:r>
              <a:rPr lang="nl-NL" sz="900" b="0" baseline="0" noProof="1">
                <a:solidFill>
                  <a:srgbClr val="515F67"/>
                </a:solidFill>
                <a:latin typeface="Arial Black" panose="020B0A04020102020204" pitchFamily="34" charset="0"/>
                <a:cs typeface="Arial" panose="020B0604020202020204" pitchFamily="34" charset="0"/>
              </a:rPr>
              <a:t>Opvullen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Houd eventueel de </a:t>
            </a:r>
            <a:r>
              <a:rPr lang="nl-NL" sz="900" b="0" baseline="0" noProof="1">
                <a:solidFill>
                  <a:srgbClr val="515F67"/>
                </a:solidFill>
                <a:latin typeface="Arial Black" panose="020B0A04020102020204" pitchFamily="34" charset="0"/>
                <a:cs typeface="Arial" panose="020B0604020202020204" pitchFamily="34" charset="0"/>
              </a:rPr>
              <a:t>Shift-toets</a:t>
            </a:r>
            <a:r>
              <a:rPr lang="nl-NL" sz="900" baseline="0" noProof="1">
                <a:solidFill>
                  <a:srgbClr val="515F67"/>
                </a:solidFill>
                <a:latin typeface="Arial" panose="020B0604020202020204" pitchFamily="34" charset="0"/>
                <a:cs typeface="Arial" panose="020B0604020202020204" pitchFamily="34" charset="0"/>
              </a:rPr>
              <a:t> ingedrukt en sleep de foto zodat het juiste deel van de foto wordt getoond. </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naast de dia.</a:t>
            </a:r>
          </a:p>
        </p:txBody>
      </p:sp>
      <p:pic>
        <p:nvPicPr>
          <p:cNvPr id="15" name="Afbeelding 14">
            <a:extLst>
              <a:ext uri="{FF2B5EF4-FFF2-40B4-BE49-F238E27FC236}">
                <a16:creationId xmlns:a16="http://schemas.microsoft.com/office/drawing/2014/main" id="{A8A007AA-B55B-4E9D-A2F8-666B46E418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6" name="Afbeelding 15">
            <a:extLst>
              <a:ext uri="{FF2B5EF4-FFF2-40B4-BE49-F238E27FC236}">
                <a16:creationId xmlns:a16="http://schemas.microsoft.com/office/drawing/2014/main" id="{8AFAFDC3-00F9-47CD-8BCB-D1616EBC9E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8" name="Afbeelding 17">
            <a:extLst>
              <a:ext uri="{FF2B5EF4-FFF2-40B4-BE49-F238E27FC236}">
                <a16:creationId xmlns:a16="http://schemas.microsoft.com/office/drawing/2014/main" id="{5C8AFDF8-1E85-4372-95AE-14A33EA128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9" name="Afbeelding 18">
            <a:extLst>
              <a:ext uri="{FF2B5EF4-FFF2-40B4-BE49-F238E27FC236}">
                <a16:creationId xmlns:a16="http://schemas.microsoft.com/office/drawing/2014/main" id="{DCC2A9E9-C804-4EB0-B3AD-C5402F1A15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0708" y="5460765"/>
            <a:ext cx="2844000" cy="1100335"/>
          </a:xfrm>
          <a:prstGeom prst="rect">
            <a:avLst/>
          </a:prstGeom>
        </p:spPr>
      </p:pic>
    </p:spTree>
    <p:extLst>
      <p:ext uri="{BB962C8B-B14F-4D97-AF65-F5344CB8AC3E}">
        <p14:creationId xmlns:p14="http://schemas.microsoft.com/office/powerpoint/2010/main" val="247020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5" name="Tekstvak 4">
            <a:extLst>
              <a:ext uri="{FF2B5EF4-FFF2-40B4-BE49-F238E27FC236}">
                <a16:creationId xmlns:a16="http://schemas.microsoft.com/office/drawing/2014/main" id="{83CAAD80-5083-4E39-80FC-83B1EBE8A588}"/>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TITEL en OBJECT</a:t>
            </a:r>
          </a:p>
        </p:txBody>
      </p:sp>
    </p:spTree>
    <p:extLst>
      <p:ext uri="{BB962C8B-B14F-4D97-AF65-F5344CB8AC3E}">
        <p14:creationId xmlns:p14="http://schemas.microsoft.com/office/powerpoint/2010/main" val="7259590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wi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4" name="Rechthoek 3"/>
          <p:cNvSpPr/>
          <p:nvPr/>
        </p:nvSpPr>
        <p:spPr>
          <a:xfrm>
            <a:off x="0" y="-1"/>
            <a:ext cx="12192000" cy="59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6" name="Tekstvak 5">
            <a:extLst>
              <a:ext uri="{FF2B5EF4-FFF2-40B4-BE49-F238E27FC236}">
                <a16:creationId xmlns:a16="http://schemas.microsoft.com/office/drawing/2014/main" id="{E631A57E-AFC2-43F7-8E0B-1D68531D3ABF}"/>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TITEL en object (wit)</a:t>
            </a:r>
          </a:p>
        </p:txBody>
      </p:sp>
    </p:spTree>
    <p:extLst>
      <p:ext uri="{BB962C8B-B14F-4D97-AF65-F5344CB8AC3E}">
        <p14:creationId xmlns:p14="http://schemas.microsoft.com/office/powerpoint/2010/main" val="383975085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en object (wit+1/3 foto)">
    <p:spTree>
      <p:nvGrpSpPr>
        <p:cNvPr id="1" name=""/>
        <p:cNvGrpSpPr/>
        <p:nvPr/>
      </p:nvGrpSpPr>
      <p:grpSpPr>
        <a:xfrm>
          <a:off x="0" y="0"/>
          <a:ext cx="0" cy="0"/>
          <a:chOff x="0" y="0"/>
          <a:chExt cx="0" cy="0"/>
        </a:xfrm>
      </p:grpSpPr>
      <p:sp>
        <p:nvSpPr>
          <p:cNvPr id="4" name="Rechthoek 3"/>
          <p:cNvSpPr/>
          <p:nvPr/>
        </p:nvSpPr>
        <p:spPr>
          <a:xfrm>
            <a:off x="0" y="-1"/>
            <a:ext cx="12192000" cy="59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0" name="Picture Placeholder 7">
            <a:extLst>
              <a:ext uri="{FF2B5EF4-FFF2-40B4-BE49-F238E27FC236}">
                <a16:creationId xmlns:a16="http://schemas.microsoft.com/office/drawing/2014/main" id="{6892B8C9-9FB2-4773-A4FB-95DC8AA4747A}"/>
              </a:ext>
            </a:extLst>
          </p:cNvPr>
          <p:cNvSpPr>
            <a:spLocks noGrp="1"/>
          </p:cNvSpPr>
          <p:nvPr>
            <p:ph type="pic" sz="quarter" idx="10" hasCustomPrompt="1"/>
          </p:nvPr>
        </p:nvSpPr>
        <p:spPr>
          <a:xfrm>
            <a:off x="8131200" y="0"/>
            <a:ext cx="4060800" cy="6858000"/>
          </a:xfrm>
          <a:solidFill>
            <a:schemeClr val="bg1">
              <a:lumMod val="95000"/>
            </a:schemeClr>
          </a:solidFill>
        </p:spPr>
        <p:txBody>
          <a:bodyPr>
            <a:normAutofit/>
          </a:bodyPr>
          <a:lstStyle>
            <a:lvl1pPr marL="0" indent="0" algn="ctr">
              <a:buNone/>
              <a:defRPr sz="1200" baseline="0"/>
            </a:lvl1pPr>
          </a:lstStyle>
          <a:p>
            <a:r>
              <a:rPr lang="nl-NL"/>
              <a:t>Klik op het </a:t>
            </a:r>
            <a:br>
              <a:rPr lang="nl-NL"/>
            </a:br>
            <a:r>
              <a:rPr lang="nl-NL"/>
              <a:t>afbeeldingspictogram en </a:t>
            </a:r>
            <a:br>
              <a:rPr lang="nl-NL"/>
            </a:br>
            <a:r>
              <a:rPr lang="nl-NL"/>
              <a:t>voeg je eigen foto in</a:t>
            </a:r>
            <a:r>
              <a:rPr lang="nl-NL" noProof="0"/>
              <a:t>.</a:t>
            </a:r>
          </a:p>
        </p:txBody>
      </p:sp>
      <p:sp>
        <p:nvSpPr>
          <p:cNvPr id="2" name="Titel 1"/>
          <p:cNvSpPr>
            <a:spLocks noGrp="1"/>
          </p:cNvSpPr>
          <p:nvPr>
            <p:ph type="title"/>
          </p:nvPr>
        </p:nvSpPr>
        <p:spPr>
          <a:xfrm>
            <a:off x="670986" y="1026000"/>
            <a:ext cx="7122865" cy="666000"/>
          </a:xfrm>
        </p:spPr>
        <p:txBody>
          <a:bodyPr/>
          <a:lstStyle/>
          <a:p>
            <a:r>
              <a:rPr lang="en-US"/>
              <a:t>Click to edit Master title style</a:t>
            </a:r>
          </a:p>
        </p:txBody>
      </p:sp>
      <p:sp>
        <p:nvSpPr>
          <p:cNvPr id="3" name="Tijdelijke aanduiding voor inhoud 2"/>
          <p:cNvSpPr>
            <a:spLocks noGrp="1"/>
          </p:cNvSpPr>
          <p:nvPr>
            <p:ph idx="1"/>
          </p:nvPr>
        </p:nvSpPr>
        <p:spPr>
          <a:xfrm>
            <a:off x="670986" y="1764000"/>
            <a:ext cx="7122865" cy="41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11" name="Tekstvak 10">
            <a:extLst>
              <a:ext uri="{FF2B5EF4-FFF2-40B4-BE49-F238E27FC236}">
                <a16:creationId xmlns:a16="http://schemas.microsoft.com/office/drawing/2014/main" id="{7A595EE6-BDA6-43DD-955F-79046DE607D5}"/>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TITEL en object (wit+1/3 foto)</a:t>
            </a:r>
          </a:p>
        </p:txBody>
      </p:sp>
      <p:pic>
        <p:nvPicPr>
          <p:cNvPr id="13" name="Afbeelding 12">
            <a:extLst>
              <a:ext uri="{FF2B5EF4-FFF2-40B4-BE49-F238E27FC236}">
                <a16:creationId xmlns:a16="http://schemas.microsoft.com/office/drawing/2014/main" id="{C029E682-A8BB-47FD-A325-4DFA434539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4" name="Afbeelding 13">
            <a:extLst>
              <a:ext uri="{FF2B5EF4-FFF2-40B4-BE49-F238E27FC236}">
                <a16:creationId xmlns:a16="http://schemas.microsoft.com/office/drawing/2014/main" id="{38D7D234-8261-4EA0-B56C-D8D99B2E30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6" name="Afbeelding 15">
            <a:extLst>
              <a:ext uri="{FF2B5EF4-FFF2-40B4-BE49-F238E27FC236}">
                <a16:creationId xmlns:a16="http://schemas.microsoft.com/office/drawing/2014/main" id="{489B0BBB-4ADE-4546-9C32-E55E68427B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sp>
        <p:nvSpPr>
          <p:cNvPr id="15" name="Tekstvak 14">
            <a:extLst>
              <a:ext uri="{FF2B5EF4-FFF2-40B4-BE49-F238E27FC236}">
                <a16:creationId xmlns:a16="http://schemas.microsoft.com/office/drawing/2014/main" id="{A4CF239C-5E61-4154-A6FE-1FDBBAB3A7B9}"/>
              </a:ext>
            </a:extLst>
          </p:cNvPr>
          <p:cNvSpPr txBox="1"/>
          <p:nvPr/>
        </p:nvSpPr>
        <p:spPr>
          <a:xfrm>
            <a:off x="12478626" y="-36000"/>
            <a:ext cx="2088000" cy="4911024"/>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INVOEGEN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900" b="0" baseline="0" noProof="1">
                <a:solidFill>
                  <a:srgbClr val="515F67"/>
                </a:solidFill>
                <a:latin typeface="Arial" panose="020B0604020202020204" pitchFamily="34" charset="0"/>
                <a:cs typeface="Arial" panose="020B0604020202020204" pitchFamily="34" charset="0"/>
              </a:rPr>
              <a:t>Klik op het afbeeldings-pictogram in het midden van het fotovak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1" cap="all"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VERVANGEN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Verwijder de foto door op </a:t>
            </a:r>
            <a:r>
              <a:rPr lang="nl-NL" sz="900" b="0" u="none" baseline="0" noProof="1">
                <a:solidFill>
                  <a:srgbClr val="515F67"/>
                </a:solidFill>
                <a:latin typeface="Arial Black" panose="020B0A04020102020204" pitchFamily="34" charset="0"/>
                <a:cs typeface="Arial" panose="020B0604020202020204" pitchFamily="34" charset="0"/>
              </a:rPr>
              <a:t>Delete</a:t>
            </a:r>
            <a:r>
              <a:rPr lang="nl-NL" sz="900" b="1" baseline="0" noProof="1">
                <a:solidFill>
                  <a:srgbClr val="515F67"/>
                </a:solidFill>
                <a:latin typeface="Arial" panose="020B0604020202020204" pitchFamily="34" charset="0"/>
                <a:cs typeface="Arial" panose="020B0604020202020204" pitchFamily="34" charset="0"/>
              </a:rPr>
              <a:t> </a:t>
            </a:r>
            <a:r>
              <a:rPr lang="nl-NL" sz="900" b="0" baseline="0" noProof="1">
                <a:solidFill>
                  <a:srgbClr val="515F67"/>
                </a:solidFill>
                <a:latin typeface="Arial" panose="020B0604020202020204" pitchFamily="34" charset="0"/>
                <a:cs typeface="Arial" panose="020B0604020202020204" pitchFamily="34" charset="0"/>
              </a:rPr>
              <a:t>te drukken.</a:t>
            </a:r>
          </a:p>
          <a:p>
            <a:pPr marL="108000" indent="-108000">
              <a:lnSpc>
                <a:spcPct val="120000"/>
              </a:lnSpc>
              <a:buFont typeface="+mj-lt"/>
              <a:buAutoNum type="arabicPeriod"/>
            </a:pPr>
            <a:r>
              <a:rPr lang="nl-NL" sz="900" b="0" baseline="0" noProof="1">
                <a:solidFill>
                  <a:srgbClr val="515F67"/>
                </a:solidFill>
                <a:latin typeface="Arial" panose="020B0604020202020204" pitchFamily="34" charset="0"/>
                <a:cs typeface="Arial" panose="020B0604020202020204" pitchFamily="34" charset="0"/>
              </a:rPr>
              <a:t>Klik op het afbeeldings-pictogram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BIJSNIJDEN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br>
              <a:rPr lang="nl-NL" sz="900" baseline="0" noProof="1">
                <a:solidFill>
                  <a:srgbClr val="515F67"/>
                </a:solidFill>
                <a:latin typeface="Arial" panose="020B0604020202020204" pitchFamily="34" charset="0"/>
                <a:cs typeface="Arial" panose="020B0604020202020204" pitchFamily="34" charset="0"/>
              </a:rPr>
            </a:br>
            <a:r>
              <a:rPr lang="nl-NL" sz="900" baseline="0" noProof="1">
                <a:solidFill>
                  <a:srgbClr val="515F67"/>
                </a:solidFill>
                <a:latin typeface="Arial" panose="020B0604020202020204" pitchFamily="34" charset="0"/>
                <a:cs typeface="Arial" panose="020B0604020202020204" pitchFamily="34" charset="0"/>
              </a:rPr>
              <a:t>De tab ‘Afbeeldingsopmaak’ verschijnt.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het onderste deel van de knop </a:t>
            </a:r>
            <a:r>
              <a:rPr lang="nl-NL" sz="900" baseline="0" noProof="1">
                <a:solidFill>
                  <a:srgbClr val="515F67"/>
                </a:solidFill>
                <a:latin typeface="Arial Black" panose="020B0A04020102020204" pitchFamily="34" charset="0"/>
                <a:cs typeface="Arial" panose="020B0604020202020204" pitchFamily="34" charset="0"/>
              </a:rPr>
              <a:t>Bijsnijden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optie </a:t>
            </a:r>
            <a:r>
              <a:rPr lang="nl-NL" sz="900" b="0" baseline="0" noProof="1">
                <a:solidFill>
                  <a:srgbClr val="515F67"/>
                </a:solidFill>
                <a:latin typeface="Arial Black" panose="020B0A04020102020204" pitchFamily="34" charset="0"/>
                <a:cs typeface="Arial" panose="020B0604020202020204" pitchFamily="34" charset="0"/>
              </a:rPr>
              <a:t>Opvullen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Houd eventueel de </a:t>
            </a:r>
            <a:r>
              <a:rPr lang="nl-NL" sz="900" b="0" baseline="0" noProof="1">
                <a:solidFill>
                  <a:srgbClr val="515F67"/>
                </a:solidFill>
                <a:latin typeface="Arial Black" panose="020B0A04020102020204" pitchFamily="34" charset="0"/>
                <a:cs typeface="Arial" panose="020B0604020202020204" pitchFamily="34" charset="0"/>
              </a:rPr>
              <a:t>Shift-toets</a:t>
            </a:r>
            <a:r>
              <a:rPr lang="nl-NL" sz="900" baseline="0" noProof="1">
                <a:solidFill>
                  <a:srgbClr val="515F67"/>
                </a:solidFill>
                <a:latin typeface="Arial" panose="020B0604020202020204" pitchFamily="34" charset="0"/>
                <a:cs typeface="Arial" panose="020B0604020202020204" pitchFamily="34" charset="0"/>
              </a:rPr>
              <a:t> ingedrukt en sleep de foto zodat het juiste deel van de foto wordt getoond. </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naast de dia.</a:t>
            </a:r>
          </a:p>
        </p:txBody>
      </p:sp>
    </p:spTree>
    <p:extLst>
      <p:ext uri="{BB962C8B-B14F-4D97-AF65-F5344CB8AC3E}">
        <p14:creationId xmlns:p14="http://schemas.microsoft.com/office/powerpoint/2010/main" val="25745093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en object (wit+2/3 foto)">
    <p:spTree>
      <p:nvGrpSpPr>
        <p:cNvPr id="1" name=""/>
        <p:cNvGrpSpPr/>
        <p:nvPr/>
      </p:nvGrpSpPr>
      <p:grpSpPr>
        <a:xfrm>
          <a:off x="0" y="0"/>
          <a:ext cx="0" cy="0"/>
          <a:chOff x="0" y="0"/>
          <a:chExt cx="0" cy="0"/>
        </a:xfrm>
      </p:grpSpPr>
      <p:sp>
        <p:nvSpPr>
          <p:cNvPr id="9"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4" name="Rechthoek 3"/>
          <p:cNvSpPr/>
          <p:nvPr/>
        </p:nvSpPr>
        <p:spPr>
          <a:xfrm>
            <a:off x="0" y="-1"/>
            <a:ext cx="12192000" cy="59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6" name="Picture Placeholder 7"/>
          <p:cNvSpPr>
            <a:spLocks noGrp="1"/>
          </p:cNvSpPr>
          <p:nvPr>
            <p:ph type="pic" sz="quarter" idx="10" hasCustomPrompt="1"/>
          </p:nvPr>
        </p:nvSpPr>
        <p:spPr>
          <a:xfrm>
            <a:off x="4080000" y="0"/>
            <a:ext cx="8112000" cy="6858000"/>
          </a:xfrm>
          <a:solidFill>
            <a:schemeClr val="bg1">
              <a:lumMod val="95000"/>
            </a:schemeClr>
          </a:solidFill>
        </p:spPr>
        <p:txBody>
          <a:bodyPr>
            <a:normAutofit/>
          </a:bodyPr>
          <a:lstStyle>
            <a:lvl1pPr marL="0" indent="0" algn="ctr">
              <a:buNone/>
              <a:defRPr sz="1200" baseline="0"/>
            </a:lvl1pPr>
          </a:lstStyle>
          <a:p>
            <a:r>
              <a:rPr lang="nl-NL"/>
              <a:t>Klik op het </a:t>
            </a:r>
            <a:br>
              <a:rPr lang="nl-NL"/>
            </a:br>
            <a:r>
              <a:rPr lang="nl-NL"/>
              <a:t>afbeeldingspictogram en </a:t>
            </a:r>
            <a:br>
              <a:rPr lang="nl-NL"/>
            </a:br>
            <a:r>
              <a:rPr lang="nl-NL"/>
              <a:t>voeg je eigen foto in</a:t>
            </a:r>
            <a:r>
              <a:rPr lang="nl-NL" noProof="0"/>
              <a:t>.</a:t>
            </a:r>
          </a:p>
        </p:txBody>
      </p:sp>
      <p:sp>
        <p:nvSpPr>
          <p:cNvPr id="11" name="Tekstvak 10">
            <a:extLst>
              <a:ext uri="{FF2B5EF4-FFF2-40B4-BE49-F238E27FC236}">
                <a16:creationId xmlns:a16="http://schemas.microsoft.com/office/drawing/2014/main" id="{E4520427-BA8E-4D38-95EF-C9120025EE09}"/>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TITEL en object (wit+2/3 foto)</a:t>
            </a:r>
          </a:p>
        </p:txBody>
      </p:sp>
      <p:pic>
        <p:nvPicPr>
          <p:cNvPr id="13" name="Afbeelding 12">
            <a:extLst>
              <a:ext uri="{FF2B5EF4-FFF2-40B4-BE49-F238E27FC236}">
                <a16:creationId xmlns:a16="http://schemas.microsoft.com/office/drawing/2014/main" id="{45BB2FBE-FC88-42C6-9174-5B42C6FFF5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4" name="Afbeelding 13">
            <a:extLst>
              <a:ext uri="{FF2B5EF4-FFF2-40B4-BE49-F238E27FC236}">
                <a16:creationId xmlns:a16="http://schemas.microsoft.com/office/drawing/2014/main" id="{DFF4EBA5-603A-445C-8AD1-3851C6AF8F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5" name="Afbeelding 14">
            <a:extLst>
              <a:ext uri="{FF2B5EF4-FFF2-40B4-BE49-F238E27FC236}">
                <a16:creationId xmlns:a16="http://schemas.microsoft.com/office/drawing/2014/main" id="{5842EA36-C2FD-4BE7-A75F-AF0D849969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sp>
        <p:nvSpPr>
          <p:cNvPr id="16" name="Tekstvak 15">
            <a:extLst>
              <a:ext uri="{FF2B5EF4-FFF2-40B4-BE49-F238E27FC236}">
                <a16:creationId xmlns:a16="http://schemas.microsoft.com/office/drawing/2014/main" id="{8B6077C4-AF02-4848-AD0D-4DD038E4E57A}"/>
              </a:ext>
            </a:extLst>
          </p:cNvPr>
          <p:cNvSpPr txBox="1"/>
          <p:nvPr/>
        </p:nvSpPr>
        <p:spPr>
          <a:xfrm>
            <a:off x="12478626" y="-36000"/>
            <a:ext cx="2088000" cy="4911024"/>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INVOEGEN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900" b="0" baseline="0" noProof="1">
                <a:solidFill>
                  <a:srgbClr val="515F67"/>
                </a:solidFill>
                <a:latin typeface="Arial" panose="020B0604020202020204" pitchFamily="34" charset="0"/>
                <a:cs typeface="Arial" panose="020B0604020202020204" pitchFamily="34" charset="0"/>
              </a:rPr>
              <a:t>Klik op het afbeeldings-pictogram in het midden van het fotovak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1" cap="all"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VERVANGEN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Verwijder de foto door op </a:t>
            </a:r>
            <a:r>
              <a:rPr lang="nl-NL" sz="900" b="0" u="none" baseline="0" noProof="1">
                <a:solidFill>
                  <a:srgbClr val="515F67"/>
                </a:solidFill>
                <a:latin typeface="Arial Black" panose="020B0A04020102020204" pitchFamily="34" charset="0"/>
                <a:cs typeface="Arial" panose="020B0604020202020204" pitchFamily="34" charset="0"/>
              </a:rPr>
              <a:t>Delete</a:t>
            </a:r>
            <a:r>
              <a:rPr lang="nl-NL" sz="900" b="1" baseline="0" noProof="1">
                <a:solidFill>
                  <a:srgbClr val="515F67"/>
                </a:solidFill>
                <a:latin typeface="Arial" panose="020B0604020202020204" pitchFamily="34" charset="0"/>
                <a:cs typeface="Arial" panose="020B0604020202020204" pitchFamily="34" charset="0"/>
              </a:rPr>
              <a:t> </a:t>
            </a:r>
            <a:r>
              <a:rPr lang="nl-NL" sz="900" b="0" baseline="0" noProof="1">
                <a:solidFill>
                  <a:srgbClr val="515F67"/>
                </a:solidFill>
                <a:latin typeface="Arial" panose="020B0604020202020204" pitchFamily="34" charset="0"/>
                <a:cs typeface="Arial" panose="020B0604020202020204" pitchFamily="34" charset="0"/>
              </a:rPr>
              <a:t>te drukken.</a:t>
            </a:r>
          </a:p>
          <a:p>
            <a:pPr marL="108000" indent="-108000">
              <a:lnSpc>
                <a:spcPct val="120000"/>
              </a:lnSpc>
              <a:buFont typeface="+mj-lt"/>
              <a:buAutoNum type="arabicPeriod"/>
            </a:pPr>
            <a:r>
              <a:rPr lang="nl-NL" sz="900" b="0" baseline="0" noProof="1">
                <a:solidFill>
                  <a:srgbClr val="515F67"/>
                </a:solidFill>
                <a:latin typeface="Arial" panose="020B0604020202020204" pitchFamily="34" charset="0"/>
                <a:cs typeface="Arial" panose="020B0604020202020204" pitchFamily="34" charset="0"/>
              </a:rPr>
              <a:t>Klik op het afbeeldings-pictogram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BIJSNIJDEN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br>
              <a:rPr lang="nl-NL" sz="900" baseline="0" noProof="1">
                <a:solidFill>
                  <a:srgbClr val="515F67"/>
                </a:solidFill>
                <a:latin typeface="Arial" panose="020B0604020202020204" pitchFamily="34" charset="0"/>
                <a:cs typeface="Arial" panose="020B0604020202020204" pitchFamily="34" charset="0"/>
              </a:rPr>
            </a:br>
            <a:r>
              <a:rPr lang="nl-NL" sz="900" baseline="0" noProof="1">
                <a:solidFill>
                  <a:srgbClr val="515F67"/>
                </a:solidFill>
                <a:latin typeface="Arial" panose="020B0604020202020204" pitchFamily="34" charset="0"/>
                <a:cs typeface="Arial" panose="020B0604020202020204" pitchFamily="34" charset="0"/>
              </a:rPr>
              <a:t>De tab ‘Afbeeldingsopmaak’ verschijnt.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het onderste deel van de knop </a:t>
            </a:r>
            <a:r>
              <a:rPr lang="nl-NL" sz="900" baseline="0" noProof="1">
                <a:solidFill>
                  <a:srgbClr val="515F67"/>
                </a:solidFill>
                <a:latin typeface="Arial Black" panose="020B0A04020102020204" pitchFamily="34" charset="0"/>
                <a:cs typeface="Arial" panose="020B0604020202020204" pitchFamily="34" charset="0"/>
              </a:rPr>
              <a:t>Bijsnijden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optie </a:t>
            </a:r>
            <a:r>
              <a:rPr lang="nl-NL" sz="900" b="0" baseline="0" noProof="1">
                <a:solidFill>
                  <a:srgbClr val="515F67"/>
                </a:solidFill>
                <a:latin typeface="Arial Black" panose="020B0A04020102020204" pitchFamily="34" charset="0"/>
                <a:cs typeface="Arial" panose="020B0604020202020204" pitchFamily="34" charset="0"/>
              </a:rPr>
              <a:t>Opvullen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Houd eventueel de </a:t>
            </a:r>
            <a:r>
              <a:rPr lang="nl-NL" sz="900" b="0" baseline="0" noProof="1">
                <a:solidFill>
                  <a:srgbClr val="515F67"/>
                </a:solidFill>
                <a:latin typeface="Arial Black" panose="020B0A04020102020204" pitchFamily="34" charset="0"/>
                <a:cs typeface="Arial" panose="020B0604020202020204" pitchFamily="34" charset="0"/>
              </a:rPr>
              <a:t>Shift-toets</a:t>
            </a:r>
            <a:r>
              <a:rPr lang="nl-NL" sz="900" baseline="0" noProof="1">
                <a:solidFill>
                  <a:srgbClr val="515F67"/>
                </a:solidFill>
                <a:latin typeface="Arial" panose="020B0604020202020204" pitchFamily="34" charset="0"/>
                <a:cs typeface="Arial" panose="020B0604020202020204" pitchFamily="34" charset="0"/>
              </a:rPr>
              <a:t> ingedrukt en sleep de foto zodat het juiste deel van de foto wordt getoond. </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naast de dia.</a:t>
            </a:r>
          </a:p>
        </p:txBody>
      </p:sp>
      <p:sp>
        <p:nvSpPr>
          <p:cNvPr id="3" name="Titel 2">
            <a:extLst>
              <a:ext uri="{FF2B5EF4-FFF2-40B4-BE49-F238E27FC236}">
                <a16:creationId xmlns:a16="http://schemas.microsoft.com/office/drawing/2014/main" id="{572574B8-641E-4642-A1D6-57EB1E59FBC1}"/>
              </a:ext>
            </a:extLst>
          </p:cNvPr>
          <p:cNvSpPr>
            <a:spLocks noGrp="1"/>
          </p:cNvSpPr>
          <p:nvPr>
            <p:ph type="title"/>
          </p:nvPr>
        </p:nvSpPr>
        <p:spPr>
          <a:xfrm>
            <a:off x="672000" y="1026000"/>
            <a:ext cx="3121374" cy="666000"/>
          </a:xfrm>
        </p:spPr>
        <p:txBody>
          <a:bodyPr/>
          <a:lstStyle/>
          <a:p>
            <a:r>
              <a:rPr lang="en-US"/>
              <a:t>Click to edit Master title style</a:t>
            </a:r>
            <a:endParaRPr lang="en-GB"/>
          </a:p>
        </p:txBody>
      </p:sp>
      <p:sp>
        <p:nvSpPr>
          <p:cNvPr id="12" name="Tijdelijke aanduiding voor inhoud 2">
            <a:extLst>
              <a:ext uri="{FF2B5EF4-FFF2-40B4-BE49-F238E27FC236}">
                <a16:creationId xmlns:a16="http://schemas.microsoft.com/office/drawing/2014/main" id="{41D107AE-6AC5-4E94-825B-476C4EB5AD0E}"/>
              </a:ext>
            </a:extLst>
          </p:cNvPr>
          <p:cNvSpPr>
            <a:spLocks noGrp="1"/>
          </p:cNvSpPr>
          <p:nvPr>
            <p:ph idx="1"/>
          </p:nvPr>
        </p:nvSpPr>
        <p:spPr>
          <a:xfrm>
            <a:off x="670987" y="1764000"/>
            <a:ext cx="3121374" cy="41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4173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groen)">
    <p:spTree>
      <p:nvGrpSpPr>
        <p:cNvPr id="1" name=""/>
        <p:cNvGrpSpPr/>
        <p:nvPr/>
      </p:nvGrpSpPr>
      <p:grpSpPr>
        <a:xfrm>
          <a:off x="0" y="0"/>
          <a:ext cx="0" cy="0"/>
          <a:chOff x="0" y="0"/>
          <a:chExt cx="0" cy="0"/>
        </a:xfrm>
      </p:grpSpPr>
      <p:sp>
        <p:nvSpPr>
          <p:cNvPr id="4" name="Rechthoek 3"/>
          <p:cNvSpPr/>
          <p:nvPr/>
        </p:nvSpPr>
        <p:spPr>
          <a:xfrm>
            <a:off x="0" y="-1"/>
            <a:ext cx="121920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chemeClr val="bg1"/>
                </a:solidFill>
              </a:defRPr>
            </a:lvl1pPr>
          </a:lstStyle>
          <a:p>
            <a:fld id="{599E526D-4EE9-4B34-A88B-21A2F2C001B2}" type="slidenum">
              <a:rPr lang="nl-NL" smtClean="0"/>
              <a:t>‹nr.›</a:t>
            </a:fld>
            <a:endParaRPr lang="nl-NL"/>
          </a:p>
        </p:txBody>
      </p:sp>
      <p:sp>
        <p:nvSpPr>
          <p:cNvPr id="7" name="Tekstvak 6">
            <a:extLst>
              <a:ext uri="{FF2B5EF4-FFF2-40B4-BE49-F238E27FC236}">
                <a16:creationId xmlns:a16="http://schemas.microsoft.com/office/drawing/2014/main" id="{86EBFDE8-B5CE-401E-8469-26933AAE4F33}"/>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TITEL en object (groen)</a:t>
            </a:r>
          </a:p>
        </p:txBody>
      </p:sp>
      <p:pic>
        <p:nvPicPr>
          <p:cNvPr id="13" name="Afbeelding 12">
            <a:extLst>
              <a:ext uri="{FF2B5EF4-FFF2-40B4-BE49-F238E27FC236}">
                <a16:creationId xmlns:a16="http://schemas.microsoft.com/office/drawing/2014/main" id="{D25D200E-0D89-4918-8FEC-8C4416C12C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3910" y="6201364"/>
            <a:ext cx="1151315" cy="445707"/>
          </a:xfrm>
          <a:prstGeom prst="rect">
            <a:avLst/>
          </a:prstGeom>
        </p:spPr>
      </p:pic>
    </p:spTree>
    <p:extLst>
      <p:ext uri="{BB962C8B-B14F-4D97-AF65-F5344CB8AC3E}">
        <p14:creationId xmlns:p14="http://schemas.microsoft.com/office/powerpoint/2010/main" val="41757449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en object (groen+1/3 foto)">
    <p:spTree>
      <p:nvGrpSpPr>
        <p:cNvPr id="1" name=""/>
        <p:cNvGrpSpPr/>
        <p:nvPr/>
      </p:nvGrpSpPr>
      <p:grpSpPr>
        <a:xfrm>
          <a:off x="0" y="0"/>
          <a:ext cx="0" cy="0"/>
          <a:chOff x="0" y="0"/>
          <a:chExt cx="0" cy="0"/>
        </a:xfrm>
      </p:grpSpPr>
      <p:sp>
        <p:nvSpPr>
          <p:cNvPr id="7" name="Rechthoek 6"/>
          <p:cNvSpPr/>
          <p:nvPr/>
        </p:nvSpPr>
        <p:spPr>
          <a:xfrm>
            <a:off x="0" y="-1"/>
            <a:ext cx="121920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title"/>
          </p:nvPr>
        </p:nvSpPr>
        <p:spPr>
          <a:xfrm>
            <a:off x="670986" y="1026000"/>
            <a:ext cx="7122865" cy="666000"/>
          </a:xfrm>
        </p:spPr>
        <p:txBody>
          <a:bodyPr/>
          <a:lstStyle>
            <a:lvl1pPr>
              <a:defRPr>
                <a:solidFill>
                  <a:schemeClr val="bg1"/>
                </a:solidFill>
              </a:defRPr>
            </a:lvl1pPr>
          </a:lstStyle>
          <a:p>
            <a:r>
              <a:rPr lang="en-US"/>
              <a:t>Click to edit Master title style</a:t>
            </a:r>
          </a:p>
        </p:txBody>
      </p:sp>
      <p:sp>
        <p:nvSpPr>
          <p:cNvPr id="3" name="Tijdelijke aanduiding voor inhoud 2"/>
          <p:cNvSpPr>
            <a:spLocks noGrp="1"/>
          </p:cNvSpPr>
          <p:nvPr>
            <p:ph idx="1"/>
          </p:nvPr>
        </p:nvSpPr>
        <p:spPr>
          <a:xfrm>
            <a:off x="670986" y="1764000"/>
            <a:ext cx="7122865" cy="41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jdelijke aanduiding voor dianummer 5"/>
          <p:cNvSpPr>
            <a:spLocks noGrp="1"/>
          </p:cNvSpPr>
          <p:nvPr>
            <p:ph type="sldNum" sz="quarter" idx="4"/>
          </p:nvPr>
        </p:nvSpPr>
        <p:spPr>
          <a:xfrm>
            <a:off x="8640000" y="6338054"/>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6" name="Picture Placeholder 7"/>
          <p:cNvSpPr>
            <a:spLocks noGrp="1"/>
          </p:cNvSpPr>
          <p:nvPr>
            <p:ph type="pic" sz="quarter" idx="10" hasCustomPrompt="1"/>
          </p:nvPr>
        </p:nvSpPr>
        <p:spPr>
          <a:xfrm>
            <a:off x="8225369" y="0"/>
            <a:ext cx="3966633" cy="6858000"/>
          </a:xfrm>
          <a:solidFill>
            <a:schemeClr val="bg1">
              <a:lumMod val="95000"/>
            </a:schemeClr>
          </a:solidFill>
        </p:spPr>
        <p:txBody>
          <a:bodyPr>
            <a:normAutofit/>
          </a:bodyPr>
          <a:lstStyle>
            <a:lvl1pPr marL="0" indent="0" algn="ctr">
              <a:buNone/>
              <a:defRPr sz="1200" baseline="0"/>
            </a:lvl1pPr>
          </a:lstStyle>
          <a:p>
            <a:r>
              <a:rPr lang="nl-NL"/>
              <a:t>Klik op het </a:t>
            </a:r>
            <a:br>
              <a:rPr lang="nl-NL"/>
            </a:br>
            <a:r>
              <a:rPr lang="nl-NL"/>
              <a:t>afbeeldingspictogram en </a:t>
            </a:r>
            <a:br>
              <a:rPr lang="nl-NL"/>
            </a:br>
            <a:r>
              <a:rPr lang="nl-NL"/>
              <a:t>voeg je eigen foto in</a:t>
            </a:r>
            <a:r>
              <a:rPr lang="nl-NL" noProof="0"/>
              <a:t>.</a:t>
            </a:r>
          </a:p>
        </p:txBody>
      </p:sp>
      <p:sp>
        <p:nvSpPr>
          <p:cNvPr id="13" name="Tekstvak 12">
            <a:extLst>
              <a:ext uri="{FF2B5EF4-FFF2-40B4-BE49-F238E27FC236}">
                <a16:creationId xmlns:a16="http://schemas.microsoft.com/office/drawing/2014/main" id="{4C1CB270-3104-4523-AB85-86B0C678E631}"/>
              </a:ext>
            </a:extLst>
          </p:cNvPr>
          <p:cNvSpPr txBox="1"/>
          <p:nvPr/>
        </p:nvSpPr>
        <p:spPr>
          <a:xfrm>
            <a:off x="4377875" y="-237020"/>
            <a:ext cx="3455485" cy="21884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gn="ct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TITEL en object (groen+1/3 foto)</a:t>
            </a:r>
          </a:p>
        </p:txBody>
      </p:sp>
      <p:pic>
        <p:nvPicPr>
          <p:cNvPr id="15" name="Afbeelding 14">
            <a:extLst>
              <a:ext uri="{FF2B5EF4-FFF2-40B4-BE49-F238E27FC236}">
                <a16:creationId xmlns:a16="http://schemas.microsoft.com/office/drawing/2014/main" id="{44AFC8A0-D9D9-4FDC-AA0B-3AC152C587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6" name="Afbeelding 15">
            <a:extLst>
              <a:ext uri="{FF2B5EF4-FFF2-40B4-BE49-F238E27FC236}">
                <a16:creationId xmlns:a16="http://schemas.microsoft.com/office/drawing/2014/main" id="{27B4DFB2-E726-48CA-BF58-470D84AEE4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pic>
        <p:nvPicPr>
          <p:cNvPr id="17" name="Afbeelding 16">
            <a:extLst>
              <a:ext uri="{FF2B5EF4-FFF2-40B4-BE49-F238E27FC236}">
                <a16:creationId xmlns:a16="http://schemas.microsoft.com/office/drawing/2014/main" id="{78BF8541-7B2F-4AF1-98D2-F872725BD3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55719" y="3048112"/>
            <a:ext cx="533400" cy="657225"/>
          </a:xfrm>
          <a:prstGeom prst="rect">
            <a:avLst/>
          </a:prstGeom>
        </p:spPr>
      </p:pic>
      <p:sp>
        <p:nvSpPr>
          <p:cNvPr id="18" name="Tekstvak 17">
            <a:extLst>
              <a:ext uri="{FF2B5EF4-FFF2-40B4-BE49-F238E27FC236}">
                <a16:creationId xmlns:a16="http://schemas.microsoft.com/office/drawing/2014/main" id="{5024C2AF-5528-434F-92BD-EC588604F841}"/>
              </a:ext>
            </a:extLst>
          </p:cNvPr>
          <p:cNvSpPr txBox="1"/>
          <p:nvPr/>
        </p:nvSpPr>
        <p:spPr>
          <a:xfrm>
            <a:off x="12478626" y="-36000"/>
            <a:ext cx="2088000" cy="4911024"/>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INVOEGEN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900" b="0" baseline="0" noProof="1">
                <a:solidFill>
                  <a:srgbClr val="515F67"/>
                </a:solidFill>
                <a:latin typeface="Arial" panose="020B0604020202020204" pitchFamily="34" charset="0"/>
                <a:cs typeface="Arial" panose="020B0604020202020204" pitchFamily="34" charset="0"/>
              </a:rPr>
              <a:t>Klik op het afbeeldings-pictogram in het midden van het fotovak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1" cap="all"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VERVANGEN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Verwijder de foto door op </a:t>
            </a:r>
            <a:r>
              <a:rPr lang="nl-NL" sz="900" b="0" u="none" baseline="0" noProof="1">
                <a:solidFill>
                  <a:srgbClr val="515F67"/>
                </a:solidFill>
                <a:latin typeface="Arial Black" panose="020B0A04020102020204" pitchFamily="34" charset="0"/>
                <a:cs typeface="Arial" panose="020B0604020202020204" pitchFamily="34" charset="0"/>
              </a:rPr>
              <a:t>Delete</a:t>
            </a:r>
            <a:r>
              <a:rPr lang="nl-NL" sz="900" b="1" baseline="0" noProof="1">
                <a:solidFill>
                  <a:srgbClr val="515F67"/>
                </a:solidFill>
                <a:latin typeface="Arial" panose="020B0604020202020204" pitchFamily="34" charset="0"/>
                <a:cs typeface="Arial" panose="020B0604020202020204" pitchFamily="34" charset="0"/>
              </a:rPr>
              <a:t> </a:t>
            </a:r>
            <a:r>
              <a:rPr lang="nl-NL" sz="900" b="0" baseline="0" noProof="1">
                <a:solidFill>
                  <a:srgbClr val="515F67"/>
                </a:solidFill>
                <a:latin typeface="Arial" panose="020B0604020202020204" pitchFamily="34" charset="0"/>
                <a:cs typeface="Arial" panose="020B0604020202020204" pitchFamily="34" charset="0"/>
              </a:rPr>
              <a:t>te drukken.</a:t>
            </a:r>
          </a:p>
          <a:p>
            <a:pPr marL="108000" indent="-108000">
              <a:lnSpc>
                <a:spcPct val="120000"/>
              </a:lnSpc>
              <a:buFont typeface="+mj-lt"/>
              <a:buAutoNum type="arabicPeriod"/>
            </a:pPr>
            <a:r>
              <a:rPr lang="nl-NL" sz="900" b="0" baseline="0" noProof="1">
                <a:solidFill>
                  <a:srgbClr val="515F67"/>
                </a:solidFill>
                <a:latin typeface="Arial" panose="020B0604020202020204" pitchFamily="34" charset="0"/>
                <a:cs typeface="Arial" panose="020B0604020202020204" pitchFamily="34" charset="0"/>
              </a:rPr>
              <a:t>Klik op het afbeeldings-pictogram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BIJSNIJDEN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br>
              <a:rPr lang="nl-NL" sz="900" baseline="0" noProof="1">
                <a:solidFill>
                  <a:srgbClr val="515F67"/>
                </a:solidFill>
                <a:latin typeface="Arial" panose="020B0604020202020204" pitchFamily="34" charset="0"/>
                <a:cs typeface="Arial" panose="020B0604020202020204" pitchFamily="34" charset="0"/>
              </a:rPr>
            </a:br>
            <a:r>
              <a:rPr lang="nl-NL" sz="900" baseline="0" noProof="1">
                <a:solidFill>
                  <a:srgbClr val="515F67"/>
                </a:solidFill>
                <a:latin typeface="Arial" panose="020B0604020202020204" pitchFamily="34" charset="0"/>
                <a:cs typeface="Arial" panose="020B0604020202020204" pitchFamily="34" charset="0"/>
              </a:rPr>
              <a:t>De tab ‘Afbeeldingsopmaak’ verschijnt.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het onderste deel van de knop </a:t>
            </a:r>
            <a:r>
              <a:rPr lang="nl-NL" sz="900" baseline="0" noProof="1">
                <a:solidFill>
                  <a:srgbClr val="515F67"/>
                </a:solidFill>
                <a:latin typeface="Arial Black" panose="020B0A04020102020204" pitchFamily="34" charset="0"/>
                <a:cs typeface="Arial" panose="020B0604020202020204" pitchFamily="34" charset="0"/>
              </a:rPr>
              <a:t>Bijsnijden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optie </a:t>
            </a:r>
            <a:r>
              <a:rPr lang="nl-NL" sz="900" b="0" baseline="0" noProof="1">
                <a:solidFill>
                  <a:srgbClr val="515F67"/>
                </a:solidFill>
                <a:latin typeface="Arial Black" panose="020B0A04020102020204" pitchFamily="34" charset="0"/>
                <a:cs typeface="Arial" panose="020B0604020202020204" pitchFamily="34" charset="0"/>
              </a:rPr>
              <a:t>Opvullen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Houd eventueel de </a:t>
            </a:r>
            <a:r>
              <a:rPr lang="nl-NL" sz="900" b="0" baseline="0" noProof="1">
                <a:solidFill>
                  <a:srgbClr val="515F67"/>
                </a:solidFill>
                <a:latin typeface="Arial Black" panose="020B0A04020102020204" pitchFamily="34" charset="0"/>
                <a:cs typeface="Arial" panose="020B0604020202020204" pitchFamily="34" charset="0"/>
              </a:rPr>
              <a:t>Shift-toets</a:t>
            </a:r>
            <a:r>
              <a:rPr lang="nl-NL" sz="900" baseline="0" noProof="1">
                <a:solidFill>
                  <a:srgbClr val="515F67"/>
                </a:solidFill>
                <a:latin typeface="Arial" panose="020B0604020202020204" pitchFamily="34" charset="0"/>
                <a:cs typeface="Arial" panose="020B0604020202020204" pitchFamily="34" charset="0"/>
              </a:rPr>
              <a:t> ingedrukt en sleep de foto zodat het juiste deel van de foto wordt getoond. </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naast de dia.</a:t>
            </a:r>
          </a:p>
        </p:txBody>
      </p:sp>
      <p:pic>
        <p:nvPicPr>
          <p:cNvPr id="20" name="Afbeelding 19">
            <a:extLst>
              <a:ext uri="{FF2B5EF4-FFF2-40B4-BE49-F238E27FC236}">
                <a16:creationId xmlns:a16="http://schemas.microsoft.com/office/drawing/2014/main" id="{26F5C812-23F5-4050-AC64-729B0E4821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3910" y="6201364"/>
            <a:ext cx="1151315" cy="445707"/>
          </a:xfrm>
          <a:prstGeom prst="rect">
            <a:avLst/>
          </a:prstGeom>
        </p:spPr>
      </p:pic>
    </p:spTree>
    <p:extLst>
      <p:ext uri="{BB962C8B-B14F-4D97-AF65-F5344CB8AC3E}">
        <p14:creationId xmlns:p14="http://schemas.microsoft.com/office/powerpoint/2010/main" val="23445194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Afbeelding 3"/>
          <p:cNvPicPr>
            <a:picLocks noChangeAspect="1"/>
          </p:cNvPicPr>
          <p:nvPr/>
        </p:nvPicPr>
        <p:blipFill>
          <a:blip r:embed="rId21">
            <a:extLst>
              <a:ext uri="{28A0092B-C50C-407E-A947-70E740481C1C}">
                <a14:useLocalDpi xmlns:a14="http://schemas.microsoft.com/office/drawing/2010/main" val="0"/>
              </a:ext>
            </a:extLst>
          </a:blip>
          <a:stretch>
            <a:fillRect/>
          </a:stretch>
        </p:blipFill>
        <p:spPr bwMode="auto">
          <a:xfrm>
            <a:off x="0" y="0"/>
            <a:ext cx="12192000" cy="57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titel 1"/>
          <p:cNvSpPr>
            <a:spLocks noGrp="1"/>
          </p:cNvSpPr>
          <p:nvPr>
            <p:ph type="title"/>
          </p:nvPr>
        </p:nvSpPr>
        <p:spPr>
          <a:xfrm>
            <a:off x="672000" y="1026000"/>
            <a:ext cx="10416000" cy="666000"/>
          </a:xfrm>
          <a:prstGeom prst="rect">
            <a:avLst/>
          </a:prstGeom>
        </p:spPr>
        <p:txBody>
          <a:bodyPr vert="horz" lIns="0" tIns="0" rIns="0" bIns="0" rtlCol="0" anchor="t" anchorCtr="0">
            <a:normAutofit/>
          </a:bodyPr>
          <a:lstStyle/>
          <a:p>
            <a:r>
              <a:rPr lang="nl-NL"/>
              <a:t>Klik om de stijl te bewerken</a:t>
            </a:r>
            <a:endParaRPr lang="en-US"/>
          </a:p>
        </p:txBody>
      </p:sp>
      <p:sp>
        <p:nvSpPr>
          <p:cNvPr id="3" name="Tijdelijke aanduiding voor tekst 2"/>
          <p:cNvSpPr>
            <a:spLocks noGrp="1"/>
          </p:cNvSpPr>
          <p:nvPr>
            <p:ph type="body" idx="1"/>
          </p:nvPr>
        </p:nvSpPr>
        <p:spPr>
          <a:xfrm>
            <a:off x="672000" y="1764000"/>
            <a:ext cx="10416000" cy="4140000"/>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dianummer 5"/>
          <p:cNvSpPr>
            <a:spLocks noGrp="1"/>
          </p:cNvSpPr>
          <p:nvPr>
            <p:ph type="sldNum" sz="quarter" idx="4"/>
          </p:nvPr>
        </p:nvSpPr>
        <p:spPr>
          <a:xfrm>
            <a:off x="8640000" y="6401359"/>
            <a:ext cx="2448000" cy="365125"/>
          </a:xfrm>
          <a:prstGeom prst="rect">
            <a:avLst/>
          </a:prstGeom>
        </p:spPr>
        <p:txBody>
          <a:bodyPr/>
          <a:lstStyle>
            <a:lvl1pPr algn="r">
              <a:defRPr sz="1000">
                <a:solidFill>
                  <a:srgbClr val="898989"/>
                </a:solidFill>
              </a:defRPr>
            </a:lvl1pPr>
          </a:lstStyle>
          <a:p>
            <a:fld id="{599E526D-4EE9-4B34-A88B-21A2F2C001B2}" type="slidenum">
              <a:rPr lang="nl-NL" smtClean="0"/>
              <a:t>‹nr.›</a:t>
            </a:fld>
            <a:endParaRPr lang="nl-NL"/>
          </a:p>
        </p:txBody>
      </p:sp>
      <p:sp>
        <p:nvSpPr>
          <p:cNvPr id="13" name="Tekstvak 12">
            <a:extLst>
              <a:ext uri="{FF2B5EF4-FFF2-40B4-BE49-F238E27FC236}">
                <a16:creationId xmlns:a16="http://schemas.microsoft.com/office/drawing/2014/main" id="{92809271-3493-466D-AB40-73FA581AA587}"/>
              </a:ext>
            </a:extLst>
          </p:cNvPr>
          <p:cNvSpPr txBox="1"/>
          <p:nvPr/>
        </p:nvSpPr>
        <p:spPr>
          <a:xfrm>
            <a:off x="-2241155" y="-36000"/>
            <a:ext cx="2088000" cy="6505099"/>
          </a:xfrm>
          <a:prstGeom prst="roundRect">
            <a:avLst>
              <a:gd name="adj" fmla="val 5780"/>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50673" bIns="50673" rtlCol="0">
            <a:spAutoFit/>
          </a:bodyPr>
          <a:lstStyle/>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TAB START</a:t>
            </a:r>
          </a:p>
          <a:p>
            <a:pPr>
              <a:lnSpc>
                <a:spcPct val="120000"/>
              </a:lnSpc>
            </a:pPr>
            <a:endParaRPr lang="nl-NL" sz="1000" b="1" kern="1200" cap="all" baseline="0" noProof="1">
              <a:solidFill>
                <a:schemeClr val="tx2"/>
              </a:solidFill>
              <a:latin typeface="Arial" panose="020B0604020202020204" pitchFamily="34" charset="0"/>
              <a:ea typeface="+mn-ea"/>
              <a:cs typeface="Arial" panose="020B0604020202020204" pitchFamily="34" charset="0"/>
            </a:endParaRPr>
          </a:p>
          <a:p>
            <a:pPr>
              <a:lnSpc>
                <a:spcPct val="120000"/>
              </a:lnSpc>
            </a:pPr>
            <a:endParaRPr lang="nl-NL" sz="1000" b="1" kern="1200" cap="all" baseline="0" noProof="1">
              <a:solidFill>
                <a:schemeClr val="tx2"/>
              </a:solidFill>
              <a:latin typeface="Arial" panose="020B0604020202020204" pitchFamily="34" charset="0"/>
              <a:ea typeface="+mn-ea"/>
              <a:cs typeface="Arial" panose="020B0604020202020204" pitchFamily="34" charset="0"/>
            </a:endParaRPr>
          </a:p>
          <a:p>
            <a:pPr>
              <a:lnSpc>
                <a:spcPct val="120000"/>
              </a:lnSpc>
            </a:pPr>
            <a:endParaRPr lang="nl-NL" sz="1000" b="1" kern="1200" cap="all" baseline="0" noProof="1">
              <a:solidFill>
                <a:schemeClr val="tx2"/>
              </a:solidFill>
              <a:latin typeface="Arial" panose="020B0604020202020204" pitchFamily="34" charset="0"/>
              <a:ea typeface="+mn-ea"/>
              <a:cs typeface="Arial" panose="020B0604020202020204" pitchFamily="34" charset="0"/>
            </a:endParaRPr>
          </a:p>
          <a:p>
            <a:pPr>
              <a:lnSpc>
                <a:spcPct val="120000"/>
              </a:lnSpc>
            </a:pPr>
            <a:endParaRPr lang="nl-NL" sz="1000" b="1" kern="1200" cap="all" baseline="0" noProof="1">
              <a:solidFill>
                <a:schemeClr val="tx2"/>
              </a:solidFill>
              <a:latin typeface="Arial" panose="020B0604020202020204" pitchFamily="34" charset="0"/>
              <a:ea typeface="+mn-ea"/>
              <a:cs typeface="Arial" panose="020B0604020202020204" pitchFamily="34" charset="0"/>
            </a:endParaRPr>
          </a:p>
          <a:p>
            <a:pPr>
              <a:lnSpc>
                <a:spcPct val="120000"/>
              </a:lnSpc>
            </a:pPr>
            <a:endParaRPr lang="nl-NL" sz="1000" b="1" kern="1200" cap="all" baseline="0" noProof="1">
              <a:solidFill>
                <a:schemeClr val="tx2"/>
              </a:solidFill>
              <a:latin typeface="Arial" panose="020B0604020202020204" pitchFamily="34" charset="0"/>
              <a:ea typeface="+mn-ea"/>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nieuwe DIA INVOEGEN</a:t>
            </a:r>
          </a:p>
          <a:p>
            <a:pPr marL="536575" marR="0" lvl="0" indent="0" algn="l" defTabSz="914400" rtl="0" eaLnBrk="1" fontAlgn="auto" latinLnBrk="0" hangingPunct="1">
              <a:lnSpc>
                <a:spcPct val="120000"/>
              </a:lnSpc>
              <a:spcBef>
                <a:spcPts val="0"/>
              </a:spcBef>
              <a:spcAft>
                <a:spcPts val="0"/>
              </a:spcAft>
              <a:buClrTx/>
              <a:buSzTx/>
              <a:buFontTx/>
              <a:buNone/>
              <a:tabLst/>
              <a:defRPr/>
            </a:pPr>
            <a:r>
              <a:rPr lang="nl-NL" sz="900" b="0" baseline="0" noProof="1">
                <a:solidFill>
                  <a:srgbClr val="515F67"/>
                </a:solidFill>
                <a:latin typeface="Arial" panose="020B0604020202020204" pitchFamily="34" charset="0"/>
                <a:cs typeface="Arial" panose="020B0604020202020204" pitchFamily="34" charset="0"/>
              </a:rPr>
              <a:t>Klik op het onderste deel van de knop </a:t>
            </a:r>
            <a:r>
              <a:rPr lang="nl-NL" sz="900" b="0" baseline="0" noProof="1">
                <a:solidFill>
                  <a:srgbClr val="515F67"/>
                </a:solidFill>
                <a:latin typeface="Arial Black" panose="020B0A04020102020204" pitchFamily="34" charset="0"/>
                <a:cs typeface="Arial" panose="020B0604020202020204" pitchFamily="34" charset="0"/>
              </a:rPr>
              <a:t>Nieuwe Dia </a:t>
            </a:r>
            <a:r>
              <a:rPr lang="nl-NL" sz="900" b="0" baseline="0" noProof="1">
                <a:solidFill>
                  <a:srgbClr val="515F67"/>
                </a:solidFill>
                <a:latin typeface="Arial" panose="020B0604020202020204" pitchFamily="34" charset="0"/>
                <a:cs typeface="Arial" panose="020B0604020202020204" pitchFamily="34" charset="0"/>
              </a:rPr>
              <a:t>en kies de gewenste dia-indeling. </a:t>
            </a:r>
          </a:p>
          <a:p>
            <a:pPr marL="0" marR="0" lvl="0" indent="0" algn="l" defTabSz="914400" rtl="0" eaLnBrk="1" fontAlgn="auto" latinLnBrk="0" hangingPunct="1">
              <a:lnSpc>
                <a:spcPct val="120000"/>
              </a:lnSpc>
              <a:spcBef>
                <a:spcPts val="0"/>
              </a:spcBef>
              <a:spcAft>
                <a:spcPts val="0"/>
              </a:spcAft>
              <a:buClrTx/>
              <a:buSzTx/>
              <a:buFontTx/>
              <a:buNone/>
              <a:tabLst/>
              <a:defRPr/>
            </a:pPr>
            <a:endParaRPr lang="nl-NL" sz="900" b="0" baseline="0" noProof="1">
              <a:solidFill>
                <a:srgbClr val="515F67"/>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ANDERE DIA-INDEling </a:t>
            </a:r>
          </a:p>
          <a:p>
            <a:pPr marL="107950" indent="-10795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dia waarvan je de dia-indeling wilt wijzigen.</a:t>
            </a:r>
          </a:p>
          <a:p>
            <a:pPr marL="107950" indent="-10795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knop </a:t>
            </a:r>
            <a:r>
              <a:rPr lang="nl-NL" sz="900" b="0" baseline="0" noProof="1">
                <a:solidFill>
                  <a:srgbClr val="515F67"/>
                </a:solidFill>
                <a:latin typeface="Arial Black" panose="020B0A04020102020204" pitchFamily="34" charset="0"/>
                <a:cs typeface="Arial" panose="020B0604020202020204" pitchFamily="34" charset="0"/>
              </a:rPr>
              <a:t>Indeling</a:t>
            </a:r>
            <a:r>
              <a:rPr lang="nl-NL" sz="900" baseline="0" noProof="1">
                <a:solidFill>
                  <a:srgbClr val="515F67"/>
                </a:solidFill>
                <a:latin typeface="Arial" panose="020B0604020202020204" pitchFamily="34" charset="0"/>
                <a:cs typeface="Arial" panose="020B0604020202020204" pitchFamily="34" charset="0"/>
              </a:rPr>
              <a:t>.</a:t>
            </a:r>
            <a:endParaRPr lang="nl-NL" sz="900" b="0" baseline="0" noProof="1">
              <a:solidFill>
                <a:srgbClr val="515F67"/>
              </a:solidFill>
              <a:latin typeface="Arial" panose="020B0604020202020204" pitchFamily="34" charset="0"/>
              <a:cs typeface="Arial" panose="020B0604020202020204" pitchFamily="34" charset="0"/>
            </a:endParaRPr>
          </a:p>
          <a:p>
            <a:pPr marL="107950" indent="-107950">
              <a:lnSpc>
                <a:spcPct val="120000"/>
              </a:lnSpc>
              <a:buFont typeface="+mj-lt"/>
              <a:buAutoNum type="arabicPeriod"/>
            </a:pPr>
            <a:r>
              <a:rPr lang="nl-NL" sz="900" b="0" baseline="0" noProof="1">
                <a:solidFill>
                  <a:srgbClr val="515F67"/>
                </a:solidFill>
                <a:latin typeface="Arial" panose="020B0604020202020204" pitchFamily="34" charset="0"/>
                <a:cs typeface="Arial" panose="020B0604020202020204" pitchFamily="34" charset="0"/>
              </a:rPr>
              <a:t>Kies de gewenste indeling.</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DIA-INDELING HERSTELLEN</a:t>
            </a:r>
          </a:p>
          <a:p>
            <a:pPr marL="0" indent="0">
              <a:lnSpc>
                <a:spcPct val="120000"/>
              </a:lnSpc>
              <a:buFont typeface="+mj-lt"/>
              <a:buNone/>
            </a:pPr>
            <a:r>
              <a:rPr lang="nl-NL" sz="900" baseline="0" noProof="1">
                <a:solidFill>
                  <a:srgbClr val="515F67"/>
                </a:solidFill>
                <a:latin typeface="Arial" panose="020B0604020202020204" pitchFamily="34" charset="0"/>
                <a:cs typeface="Arial" panose="020B0604020202020204" pitchFamily="34" charset="0"/>
              </a:rPr>
              <a:t>Het kan gebeuren dat je de tekst- of fotovakken per ongeluk hebt verplaatst, waardoor ze niet meer op de juiste positie staan.</a:t>
            </a:r>
          </a:p>
          <a:p>
            <a:pPr marL="0" indent="0">
              <a:lnSpc>
                <a:spcPct val="120000"/>
              </a:lnSpc>
              <a:buFont typeface="+mj-lt"/>
              <a:buNone/>
            </a:pPr>
            <a:r>
              <a:rPr lang="nl-NL" sz="900" baseline="0" noProof="1">
                <a:solidFill>
                  <a:srgbClr val="515F67"/>
                </a:solidFill>
                <a:latin typeface="Arial" panose="020B0604020202020204" pitchFamily="34" charset="0"/>
                <a:cs typeface="Arial" panose="020B0604020202020204" pitchFamily="34" charset="0"/>
              </a:rPr>
              <a:t>Herstel dit door op de knop </a:t>
            </a:r>
            <a:r>
              <a:rPr lang="nl-NL" sz="900" b="1" baseline="0" noProof="1">
                <a:solidFill>
                  <a:srgbClr val="515F67"/>
                </a:solidFill>
                <a:latin typeface="Arial Black" panose="020B0A04020102020204" pitchFamily="34" charset="0"/>
                <a:cs typeface="Arial" panose="020B0604020202020204" pitchFamily="34" charset="0"/>
              </a:rPr>
              <a:t>Opnieuw</a:t>
            </a:r>
            <a:r>
              <a:rPr lang="nl-NL" sz="900" baseline="0" noProof="1">
                <a:solidFill>
                  <a:srgbClr val="515F67"/>
                </a:solidFill>
                <a:latin typeface="Arial Black" panose="020B0A04020102020204" pitchFamily="34" charset="0"/>
                <a:cs typeface="Arial" panose="020B0604020202020204" pitchFamily="34" charset="0"/>
              </a:rPr>
              <a:t> </a:t>
            </a:r>
            <a:r>
              <a:rPr lang="nl-NL" sz="900" b="1" baseline="0" noProof="1">
                <a:solidFill>
                  <a:srgbClr val="515F67"/>
                </a:solidFill>
                <a:latin typeface="Arial Black" panose="020B0A04020102020204" pitchFamily="34" charset="0"/>
                <a:cs typeface="Arial" panose="020B0604020202020204" pitchFamily="34" charset="0"/>
              </a:rPr>
              <a:t>instellen</a:t>
            </a:r>
            <a:r>
              <a:rPr lang="nl-NL" sz="900" b="1" baseline="0" noProof="1">
                <a:solidFill>
                  <a:srgbClr val="515F67"/>
                </a:solidFill>
                <a:latin typeface="Arial" panose="020B0604020202020204" pitchFamily="34" charset="0"/>
                <a:cs typeface="Arial" panose="020B0604020202020204" pitchFamily="34" charset="0"/>
              </a:rPr>
              <a:t> </a:t>
            </a:r>
            <a:r>
              <a:rPr lang="nl-NL" sz="900" b="0" baseline="0" noProof="1">
                <a:solidFill>
                  <a:srgbClr val="515F67"/>
                </a:solidFill>
                <a:latin typeface="Arial" panose="020B0604020202020204" pitchFamily="34" charset="0"/>
                <a:cs typeface="Arial" panose="020B0604020202020204" pitchFamily="34" charset="0"/>
              </a:rPr>
              <a:t>te klikken.</a:t>
            </a:r>
          </a:p>
          <a:p>
            <a:pPr marL="0" indent="0">
              <a:lnSpc>
                <a:spcPct val="120000"/>
              </a:lnSpc>
              <a:buFont typeface="+mj-lt"/>
              <a:buNone/>
            </a:pPr>
            <a:endParaRPr lang="nl-NL" sz="900"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KOPIËREN VANUIT EEN OUDE PRESENTATIE</a:t>
            </a:r>
          </a:p>
          <a:p>
            <a:pPr marL="0" indent="0">
              <a:lnSpc>
                <a:spcPct val="120000"/>
              </a:lnSpc>
              <a:buFont typeface="+mj-lt"/>
              <a:buNone/>
            </a:pPr>
            <a:r>
              <a:rPr lang="nl-NL" sz="900" baseline="0" noProof="1">
                <a:solidFill>
                  <a:srgbClr val="515F67"/>
                </a:solidFill>
                <a:latin typeface="Arial" panose="020B0604020202020204" pitchFamily="34" charset="0"/>
                <a:cs typeface="Arial" panose="020B0604020202020204" pitchFamily="34" charset="0"/>
              </a:rPr>
              <a:t>Je kunt geen complete dia’s kopiëren vanuit presentaties met een </a:t>
            </a:r>
            <a:r>
              <a:rPr lang="nl-NL" sz="900" u="sng" baseline="0" noProof="1">
                <a:solidFill>
                  <a:srgbClr val="515F67"/>
                </a:solidFill>
                <a:latin typeface="Arial" panose="020B0604020202020204" pitchFamily="34" charset="0"/>
                <a:cs typeface="Arial" panose="020B0604020202020204" pitchFamily="34" charset="0"/>
              </a:rPr>
              <a:t>andere</a:t>
            </a:r>
            <a:r>
              <a:rPr lang="nl-NL" sz="900" baseline="0" noProof="1">
                <a:solidFill>
                  <a:srgbClr val="515F67"/>
                </a:solidFill>
                <a:latin typeface="Arial" panose="020B0604020202020204" pitchFamily="34" charset="0"/>
                <a:cs typeface="Arial" panose="020B0604020202020204" pitchFamily="34" charset="0"/>
              </a:rPr>
              <a:t> opmaak. Voeg in dat geval een nieuwe dia in en kopieer de tekst vanuit de ‘oude’ presentatie naar de nieuwe dia. Gebruik hieroor de knop </a:t>
            </a:r>
            <a:r>
              <a:rPr lang="nl-NL" sz="900" baseline="0" noProof="1">
                <a:solidFill>
                  <a:srgbClr val="515F67"/>
                </a:solidFill>
                <a:latin typeface="Arial Black" panose="020B0A04020102020204" pitchFamily="34" charset="0"/>
                <a:cs typeface="Arial" panose="020B0604020202020204" pitchFamily="34" charset="0"/>
              </a:rPr>
              <a:t>Plakken</a:t>
            </a:r>
            <a:r>
              <a:rPr lang="nl-NL" sz="900" baseline="0" noProof="1">
                <a:solidFill>
                  <a:srgbClr val="515F67"/>
                </a:solidFill>
                <a:latin typeface="Arial" panose="020B0604020202020204" pitchFamily="34" charset="0"/>
                <a:cs typeface="Arial" panose="020B0604020202020204" pitchFamily="34" charset="0"/>
              </a:rPr>
              <a:t> en kies de optie </a:t>
            </a:r>
            <a:r>
              <a:rPr lang="nl-NL" sz="900" b="1" kern="1200" baseline="0" noProof="1">
                <a:solidFill>
                  <a:srgbClr val="515F67"/>
                </a:solidFill>
                <a:latin typeface="Arial Black" panose="020B0A04020102020204" pitchFamily="34" charset="0"/>
                <a:ea typeface="+mn-ea"/>
                <a:cs typeface="Arial" panose="020B0604020202020204" pitchFamily="34" charset="0"/>
              </a:rPr>
              <a:t>Alleen</a:t>
            </a:r>
            <a:r>
              <a:rPr lang="nl-NL" sz="900" baseline="0" noProof="1">
                <a:solidFill>
                  <a:srgbClr val="515F67"/>
                </a:solidFill>
                <a:latin typeface="Arial" panose="020B0604020202020204" pitchFamily="34" charset="0"/>
                <a:cs typeface="Arial" panose="020B0604020202020204" pitchFamily="34" charset="0"/>
              </a:rPr>
              <a:t> </a:t>
            </a:r>
            <a:r>
              <a:rPr lang="nl-NL" sz="900" b="1" kern="1200" baseline="0" noProof="1">
                <a:solidFill>
                  <a:srgbClr val="515F67"/>
                </a:solidFill>
                <a:latin typeface="Arial Black" panose="020B0A04020102020204" pitchFamily="34" charset="0"/>
                <a:ea typeface="+mn-ea"/>
                <a:cs typeface="Arial" panose="020B0604020202020204" pitchFamily="34" charset="0"/>
              </a:rPr>
              <a:t>tekst</a:t>
            </a:r>
            <a:r>
              <a:rPr lang="nl-NL" sz="900" baseline="0" noProof="1">
                <a:solidFill>
                  <a:srgbClr val="515F67"/>
                </a:solidFill>
                <a:latin typeface="Arial" panose="020B0604020202020204" pitchFamily="34" charset="0"/>
                <a:cs typeface="Arial" panose="020B0604020202020204" pitchFamily="34" charset="0"/>
              </a:rPr>
              <a:t> </a:t>
            </a:r>
            <a:r>
              <a:rPr lang="nl-NL" sz="900" b="1" kern="1200" baseline="0" noProof="1">
                <a:solidFill>
                  <a:srgbClr val="515F67"/>
                </a:solidFill>
                <a:latin typeface="Arial Black" panose="020B0A04020102020204" pitchFamily="34" charset="0"/>
                <a:ea typeface="+mn-ea"/>
                <a:cs typeface="Arial" panose="020B0604020202020204" pitchFamily="34" charset="0"/>
              </a:rPr>
              <a:t>behouden</a:t>
            </a:r>
            <a:r>
              <a:rPr lang="nl-NL" sz="900" baseline="0" noProof="1">
                <a:solidFill>
                  <a:srgbClr val="515F67"/>
                </a:solidFill>
                <a:latin typeface="Arial" panose="020B0604020202020204" pitchFamily="34" charset="0"/>
                <a:cs typeface="Arial" panose="020B0604020202020204" pitchFamily="34" charset="0"/>
              </a:rPr>
              <a:t>.</a:t>
            </a:r>
            <a:endParaRPr lang="nl-NL" sz="900" kern="1200" baseline="0" noProof="1">
              <a:solidFill>
                <a:srgbClr val="515F67"/>
              </a:solidFill>
              <a:latin typeface="Arial" panose="020B0604020202020204" pitchFamily="34" charset="0"/>
              <a:ea typeface="+mn-ea"/>
              <a:cs typeface="Arial" panose="020B0604020202020204" pitchFamily="34" charset="0"/>
            </a:endParaRPr>
          </a:p>
        </p:txBody>
      </p:sp>
      <p:pic>
        <p:nvPicPr>
          <p:cNvPr id="14" name="Afbeelding 13">
            <a:extLst>
              <a:ext uri="{FF2B5EF4-FFF2-40B4-BE49-F238E27FC236}">
                <a16:creationId xmlns:a16="http://schemas.microsoft.com/office/drawing/2014/main" id="{F7FC3243-A215-4B96-80E1-7A8F51022F7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115503" y="1359789"/>
            <a:ext cx="428625" cy="657225"/>
          </a:xfrm>
          <a:prstGeom prst="rect">
            <a:avLst/>
          </a:prstGeom>
        </p:spPr>
      </p:pic>
      <p:pic>
        <p:nvPicPr>
          <p:cNvPr id="16" name="Afbeelding 15">
            <a:extLst>
              <a:ext uri="{FF2B5EF4-FFF2-40B4-BE49-F238E27FC236}">
                <a16:creationId xmlns:a16="http://schemas.microsoft.com/office/drawing/2014/main" id="{9145B82A-63CF-4418-B553-F6D182D4133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15503" y="6262927"/>
            <a:ext cx="1457325" cy="523875"/>
          </a:xfrm>
          <a:prstGeom prst="rect">
            <a:avLst/>
          </a:prstGeom>
        </p:spPr>
      </p:pic>
      <p:cxnSp>
        <p:nvCxnSpPr>
          <p:cNvPr id="17" name="Rechte verbindingslijn met pijl 16">
            <a:extLst>
              <a:ext uri="{FF2B5EF4-FFF2-40B4-BE49-F238E27FC236}">
                <a16:creationId xmlns:a16="http://schemas.microsoft.com/office/drawing/2014/main" id="{F0B69D13-0C64-4DE5-AB3D-E65F4DC77D34}"/>
              </a:ext>
            </a:extLst>
          </p:cNvPr>
          <p:cNvCxnSpPr>
            <a:cxnSpLocks/>
          </p:cNvCxnSpPr>
          <p:nvPr/>
        </p:nvCxnSpPr>
        <p:spPr>
          <a:xfrm>
            <a:off x="-1121089" y="6162675"/>
            <a:ext cx="1" cy="318374"/>
          </a:xfrm>
          <a:prstGeom prst="straightConnector1">
            <a:avLst/>
          </a:prstGeom>
          <a:ln>
            <a:solidFill>
              <a:srgbClr val="515F67"/>
            </a:solidFill>
            <a:tailEnd type="triangle"/>
          </a:ln>
        </p:spPr>
        <p:style>
          <a:lnRef idx="1">
            <a:schemeClr val="dk1"/>
          </a:lnRef>
          <a:fillRef idx="0">
            <a:schemeClr val="dk1"/>
          </a:fillRef>
          <a:effectRef idx="0">
            <a:schemeClr val="dk1"/>
          </a:effectRef>
          <a:fontRef idx="minor">
            <a:schemeClr val="tx1"/>
          </a:fontRef>
        </p:style>
      </p:cxnSp>
      <p:cxnSp>
        <p:nvCxnSpPr>
          <p:cNvPr id="18" name="Rechte verbindingslijn met pijl 17">
            <a:extLst>
              <a:ext uri="{FF2B5EF4-FFF2-40B4-BE49-F238E27FC236}">
                <a16:creationId xmlns:a16="http://schemas.microsoft.com/office/drawing/2014/main" id="{C7DD53AD-8525-4F8C-8FB3-F370DA4EA80D}"/>
              </a:ext>
            </a:extLst>
          </p:cNvPr>
          <p:cNvCxnSpPr>
            <a:cxnSpLocks/>
          </p:cNvCxnSpPr>
          <p:nvPr/>
        </p:nvCxnSpPr>
        <p:spPr>
          <a:xfrm flipH="1" flipV="1">
            <a:off x="-1709737" y="1941012"/>
            <a:ext cx="166686" cy="133152"/>
          </a:xfrm>
          <a:prstGeom prst="straightConnector1">
            <a:avLst/>
          </a:prstGeom>
          <a:ln>
            <a:solidFill>
              <a:srgbClr val="515F67"/>
            </a:solidFill>
            <a:tailEnd type="triangle"/>
          </a:ln>
        </p:spPr>
        <p:style>
          <a:lnRef idx="1">
            <a:schemeClr val="dk1"/>
          </a:lnRef>
          <a:fillRef idx="0">
            <a:schemeClr val="dk1"/>
          </a:fillRef>
          <a:effectRef idx="0">
            <a:schemeClr val="dk1"/>
          </a:effectRef>
          <a:fontRef idx="minor">
            <a:schemeClr val="tx1"/>
          </a:fontRef>
        </p:style>
      </p:cxnSp>
      <p:pic>
        <p:nvPicPr>
          <p:cNvPr id="19" name="Afbeelding 18">
            <a:extLst>
              <a:ext uri="{FF2B5EF4-FFF2-40B4-BE49-F238E27FC236}">
                <a16:creationId xmlns:a16="http://schemas.microsoft.com/office/drawing/2014/main" id="{8560EC97-28E4-4A9A-9F83-8C1BE5FCD106}"/>
              </a:ext>
            </a:extLst>
          </p:cNvPr>
          <p:cNvPicPr>
            <a:picLocks noChangeAspect="1"/>
          </p:cNvPicPr>
          <p:nvPr/>
        </p:nvPicPr>
        <p:blipFill rotWithShape="1">
          <a:blip r:embed="rId24">
            <a:extLst>
              <a:ext uri="{28A0092B-C50C-407E-A947-70E740481C1C}">
                <a14:useLocalDpi xmlns:a14="http://schemas.microsoft.com/office/drawing/2010/main" val="0"/>
              </a:ext>
            </a:extLst>
          </a:blip>
          <a:srcRect l="56058" t="26168" r="1250" b="15996"/>
          <a:stretch/>
        </p:blipFill>
        <p:spPr>
          <a:xfrm>
            <a:off x="-2115503" y="235998"/>
            <a:ext cx="1691640" cy="677602"/>
          </a:xfrm>
          <a:prstGeom prst="rect">
            <a:avLst/>
          </a:prstGeom>
        </p:spPr>
      </p:pic>
      <p:cxnSp>
        <p:nvCxnSpPr>
          <p:cNvPr id="23" name="Rechte verbindingslijn met pijl 22">
            <a:extLst>
              <a:ext uri="{FF2B5EF4-FFF2-40B4-BE49-F238E27FC236}">
                <a16:creationId xmlns:a16="http://schemas.microsoft.com/office/drawing/2014/main" id="{AC804CAC-6109-47DC-BF9B-6C26568C72F0}"/>
              </a:ext>
            </a:extLst>
          </p:cNvPr>
          <p:cNvCxnSpPr>
            <a:cxnSpLocks/>
          </p:cNvCxnSpPr>
          <p:nvPr/>
        </p:nvCxnSpPr>
        <p:spPr>
          <a:xfrm>
            <a:off x="-1121089" y="6162675"/>
            <a:ext cx="1" cy="318374"/>
          </a:xfrm>
          <a:prstGeom prst="straightConnector1">
            <a:avLst/>
          </a:prstGeom>
          <a:ln>
            <a:solidFill>
              <a:srgbClr val="515F67"/>
            </a:solidFill>
            <a:tailEnd type="triangle"/>
          </a:ln>
        </p:spPr>
        <p:style>
          <a:lnRef idx="1">
            <a:schemeClr val="dk1"/>
          </a:lnRef>
          <a:fillRef idx="0">
            <a:schemeClr val="dk1"/>
          </a:fillRef>
          <a:effectRef idx="0">
            <a:schemeClr val="dk1"/>
          </a:effectRef>
          <a:fontRef idx="minor">
            <a:schemeClr val="tx1"/>
          </a:fontRef>
        </p:style>
      </p:cxnSp>
      <p:cxnSp>
        <p:nvCxnSpPr>
          <p:cNvPr id="24" name="Rechte verbindingslijn met pijl 23">
            <a:extLst>
              <a:ext uri="{FF2B5EF4-FFF2-40B4-BE49-F238E27FC236}">
                <a16:creationId xmlns:a16="http://schemas.microsoft.com/office/drawing/2014/main" id="{11667B06-528D-450B-B054-CD570D304754}"/>
              </a:ext>
            </a:extLst>
          </p:cNvPr>
          <p:cNvCxnSpPr>
            <a:cxnSpLocks/>
          </p:cNvCxnSpPr>
          <p:nvPr/>
        </p:nvCxnSpPr>
        <p:spPr>
          <a:xfrm flipH="1" flipV="1">
            <a:off x="-1709737" y="1941012"/>
            <a:ext cx="166686" cy="133152"/>
          </a:xfrm>
          <a:prstGeom prst="straightConnector1">
            <a:avLst/>
          </a:prstGeom>
          <a:ln>
            <a:solidFill>
              <a:srgbClr val="515F67"/>
            </a:solidFill>
            <a:tailEnd type="triangle"/>
          </a:ln>
        </p:spPr>
        <p:style>
          <a:lnRef idx="1">
            <a:schemeClr val="dk1"/>
          </a:lnRef>
          <a:fillRef idx="0">
            <a:schemeClr val="dk1"/>
          </a:fillRef>
          <a:effectRef idx="0">
            <a:schemeClr val="dk1"/>
          </a:effectRef>
          <a:fontRef idx="minor">
            <a:schemeClr val="tx1"/>
          </a:fontRef>
        </p:style>
      </p:cxnSp>
      <p:cxnSp>
        <p:nvCxnSpPr>
          <p:cNvPr id="29" name="Rechte verbindingslijn met pijl 28">
            <a:extLst>
              <a:ext uri="{FF2B5EF4-FFF2-40B4-BE49-F238E27FC236}">
                <a16:creationId xmlns:a16="http://schemas.microsoft.com/office/drawing/2014/main" id="{24492C2B-39AA-43E6-AF2B-8DB99405E983}"/>
              </a:ext>
            </a:extLst>
          </p:cNvPr>
          <p:cNvCxnSpPr>
            <a:cxnSpLocks/>
          </p:cNvCxnSpPr>
          <p:nvPr/>
        </p:nvCxnSpPr>
        <p:spPr>
          <a:xfrm>
            <a:off x="-1121089" y="6162675"/>
            <a:ext cx="1" cy="318374"/>
          </a:xfrm>
          <a:prstGeom prst="straightConnector1">
            <a:avLst/>
          </a:prstGeom>
          <a:ln>
            <a:solidFill>
              <a:srgbClr val="515F67"/>
            </a:solidFill>
            <a:tailEnd type="triangle"/>
          </a:ln>
        </p:spPr>
        <p:style>
          <a:lnRef idx="1">
            <a:schemeClr val="dk1"/>
          </a:lnRef>
          <a:fillRef idx="0">
            <a:schemeClr val="dk1"/>
          </a:fillRef>
          <a:effectRef idx="0">
            <a:schemeClr val="dk1"/>
          </a:effectRef>
          <a:fontRef idx="minor">
            <a:schemeClr val="tx1"/>
          </a:fontRef>
        </p:style>
      </p:cxnSp>
      <p:cxnSp>
        <p:nvCxnSpPr>
          <p:cNvPr id="30" name="Rechte verbindingslijn met pijl 29">
            <a:extLst>
              <a:ext uri="{FF2B5EF4-FFF2-40B4-BE49-F238E27FC236}">
                <a16:creationId xmlns:a16="http://schemas.microsoft.com/office/drawing/2014/main" id="{0A400A29-A2B3-477A-96E7-AE601DB050B4}"/>
              </a:ext>
            </a:extLst>
          </p:cNvPr>
          <p:cNvCxnSpPr>
            <a:cxnSpLocks/>
          </p:cNvCxnSpPr>
          <p:nvPr/>
        </p:nvCxnSpPr>
        <p:spPr>
          <a:xfrm flipH="1" flipV="1">
            <a:off x="-1709737" y="1941012"/>
            <a:ext cx="166686" cy="133152"/>
          </a:xfrm>
          <a:prstGeom prst="straightConnector1">
            <a:avLst/>
          </a:prstGeom>
          <a:ln>
            <a:solidFill>
              <a:srgbClr val="515F67"/>
            </a:solidFill>
            <a:tailEnd type="triangle"/>
          </a:ln>
        </p:spPr>
        <p:style>
          <a:lnRef idx="1">
            <a:schemeClr val="dk1"/>
          </a:lnRef>
          <a:fillRef idx="0">
            <a:schemeClr val="dk1"/>
          </a:fillRef>
          <a:effectRef idx="0">
            <a:schemeClr val="dk1"/>
          </a:effectRef>
          <a:fontRef idx="minor">
            <a:schemeClr val="tx1"/>
          </a:fontRef>
        </p:style>
      </p:cxnSp>
      <p:cxnSp>
        <p:nvCxnSpPr>
          <p:cNvPr id="35" name="Rechte verbindingslijn met pijl 34">
            <a:extLst>
              <a:ext uri="{FF2B5EF4-FFF2-40B4-BE49-F238E27FC236}">
                <a16:creationId xmlns:a16="http://schemas.microsoft.com/office/drawing/2014/main" id="{A087A102-250D-4D0A-8FAA-3CBE70080871}"/>
              </a:ext>
            </a:extLst>
          </p:cNvPr>
          <p:cNvCxnSpPr>
            <a:cxnSpLocks/>
          </p:cNvCxnSpPr>
          <p:nvPr/>
        </p:nvCxnSpPr>
        <p:spPr>
          <a:xfrm>
            <a:off x="-1121089" y="6162675"/>
            <a:ext cx="1" cy="318374"/>
          </a:xfrm>
          <a:prstGeom prst="straightConnector1">
            <a:avLst/>
          </a:prstGeom>
          <a:ln>
            <a:solidFill>
              <a:srgbClr val="515F67"/>
            </a:solidFill>
            <a:tailEnd type="triangle"/>
          </a:ln>
        </p:spPr>
        <p:style>
          <a:lnRef idx="1">
            <a:schemeClr val="dk1"/>
          </a:lnRef>
          <a:fillRef idx="0">
            <a:schemeClr val="dk1"/>
          </a:fillRef>
          <a:effectRef idx="0">
            <a:schemeClr val="dk1"/>
          </a:effectRef>
          <a:fontRef idx="minor">
            <a:schemeClr val="tx1"/>
          </a:fontRef>
        </p:style>
      </p:cxnSp>
      <p:cxnSp>
        <p:nvCxnSpPr>
          <p:cNvPr id="36" name="Rechte verbindingslijn met pijl 35">
            <a:extLst>
              <a:ext uri="{FF2B5EF4-FFF2-40B4-BE49-F238E27FC236}">
                <a16:creationId xmlns:a16="http://schemas.microsoft.com/office/drawing/2014/main" id="{BFD25CAE-7A58-4396-BBBD-B9DBB084F6D9}"/>
              </a:ext>
            </a:extLst>
          </p:cNvPr>
          <p:cNvCxnSpPr>
            <a:cxnSpLocks/>
          </p:cNvCxnSpPr>
          <p:nvPr/>
        </p:nvCxnSpPr>
        <p:spPr>
          <a:xfrm flipH="1" flipV="1">
            <a:off x="-1709737" y="1941012"/>
            <a:ext cx="166686" cy="133152"/>
          </a:xfrm>
          <a:prstGeom prst="straightConnector1">
            <a:avLst/>
          </a:prstGeom>
          <a:ln>
            <a:solidFill>
              <a:srgbClr val="515F67"/>
            </a:solidFill>
            <a:tailEnd type="triangle"/>
          </a:ln>
        </p:spPr>
        <p:style>
          <a:lnRef idx="1">
            <a:schemeClr val="dk1"/>
          </a:lnRef>
          <a:fillRef idx="0">
            <a:schemeClr val="dk1"/>
          </a:fillRef>
          <a:effectRef idx="0">
            <a:schemeClr val="dk1"/>
          </a:effectRef>
          <a:fontRef idx="minor">
            <a:schemeClr val="tx1"/>
          </a:fontRef>
        </p:style>
      </p:cxnSp>
      <p:pic>
        <p:nvPicPr>
          <p:cNvPr id="20" name="Afbeelding 19">
            <a:extLst>
              <a:ext uri="{FF2B5EF4-FFF2-40B4-BE49-F238E27FC236}">
                <a16:creationId xmlns:a16="http://schemas.microsoft.com/office/drawing/2014/main" id="{97B2E086-A9F6-44E6-B37D-A28331CB99EB}"/>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p:blipFill>
        <p:spPr>
          <a:xfrm>
            <a:off x="303568" y="6201364"/>
            <a:ext cx="1152000" cy="445707"/>
          </a:xfrm>
          <a:prstGeom prst="rect">
            <a:avLst/>
          </a:prstGeom>
        </p:spPr>
      </p:pic>
    </p:spTree>
    <p:extLst>
      <p:ext uri="{BB962C8B-B14F-4D97-AF65-F5344CB8AC3E}">
        <p14:creationId xmlns:p14="http://schemas.microsoft.com/office/powerpoint/2010/main" val="2005464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288000" indent="-2880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1pPr>
      <a:lvl2pPr marL="576000" indent="-2880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2pPr>
      <a:lvl3pPr marL="864000" indent="-2880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3pPr>
      <a:lvl4pPr marL="1152000" indent="-2880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4pPr>
      <a:lvl5pPr marL="1440000" indent="-2880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0">
          <p15:clr>
            <a:srgbClr val="F26B43"/>
          </p15:clr>
        </p15:guide>
        <p15:guide id="2" pos="2880">
          <p15:clr>
            <a:srgbClr val="F26B43"/>
          </p15:clr>
        </p15:guide>
        <p15:guide id="3" pos="415">
          <p15:clr>
            <a:srgbClr val="F26B43"/>
          </p15:clr>
        </p15:guide>
        <p15:guide id="4" pos="5239">
          <p15:clr>
            <a:srgbClr val="F26B43"/>
          </p15:clr>
        </p15:guide>
        <p15:guide id="5" orient="horz" pos="3725">
          <p15:clr>
            <a:srgbClr val="F26B43"/>
          </p15:clr>
        </p15:guide>
        <p15:guide id="6" orient="horz" pos="109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slide" Target="slide4.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slide" Target="slide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slide" Target="slide4.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slide" Target="slide4.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3.png"/><Relationship Id="rId1" Type="http://schemas.openxmlformats.org/officeDocument/2006/relationships/slideLayout" Target="../slideLayouts/slideLayout11.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slide" Target="slide4.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slide" Target="slide15.xml"/><Relationship Id="rId3" Type="http://schemas.openxmlformats.org/officeDocument/2006/relationships/slide" Target="slide9.xml"/><Relationship Id="rId7" Type="http://schemas.openxmlformats.org/officeDocument/2006/relationships/slide" Target="slide10.xml"/><Relationship Id="rId12"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3.jpeg"/><Relationship Id="rId11" Type="http://schemas.openxmlformats.org/officeDocument/2006/relationships/slide" Target="slide14.xml"/><Relationship Id="rId5" Type="http://schemas.openxmlformats.org/officeDocument/2006/relationships/slide" Target="slide11.xml"/><Relationship Id="rId15" Type="http://schemas.openxmlformats.org/officeDocument/2006/relationships/image" Target="../media/image28.jpeg"/><Relationship Id="rId10" Type="http://schemas.openxmlformats.org/officeDocument/2006/relationships/image" Target="../media/image25.jpeg"/><Relationship Id="rId4" Type="http://schemas.openxmlformats.org/officeDocument/2006/relationships/image" Target="../media/image22.jpeg"/><Relationship Id="rId9" Type="http://schemas.openxmlformats.org/officeDocument/2006/relationships/slide" Target="slide12.xml"/><Relationship Id="rId1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deoverijsselseaanpak.nl/podcasts-en-vlog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slide" Target="slide4.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AE743-D64A-4C2F-AD82-A8C80554E82B}"/>
              </a:ext>
            </a:extLst>
          </p:cNvPr>
          <p:cNvSpPr>
            <a:spLocks noGrp="1"/>
          </p:cNvSpPr>
          <p:nvPr>
            <p:ph type="ctrTitle"/>
          </p:nvPr>
        </p:nvSpPr>
        <p:spPr/>
        <p:txBody>
          <a:bodyPr/>
          <a:lstStyle/>
          <a:p>
            <a:pPr>
              <a:spcBef>
                <a:spcPts val="2400"/>
              </a:spcBef>
            </a:pPr>
            <a:r>
              <a:rPr lang="nl-NL" sz="3600" dirty="0"/>
              <a:t>De consument terug naar de aantrekkelijke fysieke winkel </a:t>
            </a:r>
            <a:br>
              <a:rPr lang="nl-NL" sz="3600" dirty="0"/>
            </a:br>
            <a:r>
              <a:rPr lang="nl-NL" sz="2000" dirty="0"/>
              <a:t>Presentatie Retailagenda Festival 2022</a:t>
            </a:r>
            <a:endParaRPr lang="nl-NL" sz="1600" dirty="0"/>
          </a:p>
        </p:txBody>
      </p:sp>
      <p:sp>
        <p:nvSpPr>
          <p:cNvPr id="3" name="Ondertitel 2">
            <a:extLst>
              <a:ext uri="{FF2B5EF4-FFF2-40B4-BE49-F238E27FC236}">
                <a16:creationId xmlns:a16="http://schemas.microsoft.com/office/drawing/2014/main" id="{3819F371-91F9-463F-8A48-5D8BC80A9D72}"/>
              </a:ext>
            </a:extLst>
          </p:cNvPr>
          <p:cNvSpPr>
            <a:spLocks noGrp="1"/>
          </p:cNvSpPr>
          <p:nvPr>
            <p:ph type="subTitle" idx="1"/>
          </p:nvPr>
        </p:nvSpPr>
        <p:spPr/>
        <p:txBody>
          <a:bodyPr/>
          <a:lstStyle/>
          <a:p>
            <a:r>
              <a:rPr lang="nl-NL" sz="1800" dirty="0"/>
              <a:t>7 november 2022</a:t>
            </a:r>
            <a:endParaRPr lang="nl-NL" dirty="0"/>
          </a:p>
        </p:txBody>
      </p:sp>
      <p:sp>
        <p:nvSpPr>
          <p:cNvPr id="4" name="Tijdelijke aanduiding voor tekst 3">
            <a:extLst>
              <a:ext uri="{FF2B5EF4-FFF2-40B4-BE49-F238E27FC236}">
                <a16:creationId xmlns:a16="http://schemas.microsoft.com/office/drawing/2014/main" id="{B245D366-624F-4619-9628-3C48280BA6D2}"/>
              </a:ext>
            </a:extLst>
          </p:cNvPr>
          <p:cNvSpPr>
            <a:spLocks noGrp="1"/>
          </p:cNvSpPr>
          <p:nvPr>
            <p:ph type="body" sz="quarter" idx="13"/>
          </p:nvPr>
        </p:nvSpPr>
        <p:spPr>
          <a:xfrm>
            <a:off x="478800" y="4100742"/>
            <a:ext cx="6840000" cy="1052025"/>
          </a:xfrm>
        </p:spPr>
        <p:txBody>
          <a:bodyPr>
            <a:normAutofit/>
          </a:bodyPr>
          <a:lstStyle/>
          <a:p>
            <a:r>
              <a:rPr lang="nl-NL" dirty="0"/>
              <a:t>Lisanne Bouten, Auke Wolfs en </a:t>
            </a:r>
            <a:r>
              <a:rPr lang="nl-NL" dirty="0" err="1"/>
              <a:t>Loraine</a:t>
            </a:r>
            <a:r>
              <a:rPr lang="nl-NL" dirty="0"/>
              <a:t> </a:t>
            </a:r>
            <a:r>
              <a:rPr lang="nl-NL" dirty="0" err="1"/>
              <a:t>Bruinink</a:t>
            </a:r>
            <a:endParaRPr lang="nl-NL" dirty="0"/>
          </a:p>
          <a:p>
            <a:r>
              <a:rPr lang="nl-NL" dirty="0"/>
              <a:t>Onderzoeksproject  lectoraat Regio-ontwikkeling </a:t>
            </a:r>
          </a:p>
          <a:p>
            <a:r>
              <a:rPr lang="nl-NL" dirty="0"/>
              <a:t>in opdracht van de Provincie Overijssel</a:t>
            </a:r>
          </a:p>
          <a:p>
            <a:endParaRPr lang="nl-NL" dirty="0"/>
          </a:p>
        </p:txBody>
      </p:sp>
      <p:pic>
        <p:nvPicPr>
          <p:cNvPr id="6" name="Afbeelding 5" descr="Afbeelding met tekst, persoon, buiten, mensen&#10;&#10;Automatisch gegenereerde beschrijving">
            <a:extLst>
              <a:ext uri="{FF2B5EF4-FFF2-40B4-BE49-F238E27FC236}">
                <a16:creationId xmlns:a16="http://schemas.microsoft.com/office/drawing/2014/main" id="{6D0C88F1-CBB6-4E4E-BE9E-17CACEE48E8A}"/>
              </a:ext>
            </a:extLst>
          </p:cNvPr>
          <p:cNvPicPr>
            <a:picLocks noChangeAspect="1"/>
          </p:cNvPicPr>
          <p:nvPr/>
        </p:nvPicPr>
        <p:blipFill rotWithShape="1">
          <a:blip r:embed="rId3"/>
          <a:srcRect l="35290" r="11671"/>
          <a:stretch/>
        </p:blipFill>
        <p:spPr>
          <a:xfrm>
            <a:off x="7309090" y="0"/>
            <a:ext cx="4882910" cy="6858000"/>
          </a:xfrm>
          <a:prstGeom prst="rect">
            <a:avLst/>
          </a:prstGeom>
        </p:spPr>
      </p:pic>
    </p:spTree>
    <p:extLst>
      <p:ext uri="{BB962C8B-B14F-4D97-AF65-F5344CB8AC3E}">
        <p14:creationId xmlns:p14="http://schemas.microsoft.com/office/powerpoint/2010/main" val="163462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C6B03BF-81C6-E440-ACA1-DDF6C5017685}"/>
              </a:ext>
            </a:extLst>
          </p:cNvPr>
          <p:cNvSpPr/>
          <p:nvPr/>
        </p:nvSpPr>
        <p:spPr>
          <a:xfrm>
            <a:off x="-333633" y="-18706"/>
            <a:ext cx="12859265" cy="753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4CB6CB3-996D-DF4D-A368-DEC1F1B4B9E2}"/>
              </a:ext>
            </a:extLst>
          </p:cNvPr>
          <p:cNvSpPr/>
          <p:nvPr/>
        </p:nvSpPr>
        <p:spPr>
          <a:xfrm>
            <a:off x="420129" y="639170"/>
            <a:ext cx="5675870" cy="310709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a:extLst>
              <a:ext uri="{FF2B5EF4-FFF2-40B4-BE49-F238E27FC236}">
                <a16:creationId xmlns:a16="http://schemas.microsoft.com/office/drawing/2014/main" id="{FF288848-FD8E-2949-8D00-1CEB78352211}"/>
              </a:ext>
            </a:extLst>
          </p:cNvPr>
          <p:cNvSpPr txBox="1"/>
          <p:nvPr/>
        </p:nvSpPr>
        <p:spPr>
          <a:xfrm>
            <a:off x="1603948" y="1042840"/>
            <a:ext cx="1500066" cy="2062103"/>
          </a:xfrm>
          <a:prstGeom prst="rect">
            <a:avLst/>
          </a:prstGeom>
          <a:noFill/>
        </p:spPr>
        <p:txBody>
          <a:bodyPr wrap="square" rtlCol="0">
            <a:spAutoFit/>
          </a:bodyPr>
          <a:lstStyle/>
          <a:p>
            <a:pPr>
              <a:spcAft>
                <a:spcPts val="3000"/>
              </a:spcAft>
            </a:pPr>
            <a:r>
              <a:rPr lang="nl-NL" sz="1200"/>
              <a:t>Leeftijd:</a:t>
            </a:r>
          </a:p>
          <a:p>
            <a:pPr>
              <a:spcAft>
                <a:spcPts val="3000"/>
              </a:spcAft>
            </a:pPr>
            <a:r>
              <a:rPr lang="nl-NL" sz="1200"/>
              <a:t>Bezoekfrequentie:</a:t>
            </a:r>
          </a:p>
          <a:p>
            <a:pPr>
              <a:spcAft>
                <a:spcPts val="3000"/>
              </a:spcAft>
            </a:pPr>
            <a:r>
              <a:rPr lang="nl-NL" sz="1200"/>
              <a:t>Bezoekduur:</a:t>
            </a:r>
          </a:p>
          <a:p>
            <a:pPr>
              <a:spcAft>
                <a:spcPts val="3000"/>
              </a:spcAft>
            </a:pPr>
            <a:r>
              <a:rPr lang="nl-NL" sz="1200"/>
              <a:t>Afkomst: </a:t>
            </a:r>
          </a:p>
        </p:txBody>
      </p:sp>
      <p:sp>
        <p:nvSpPr>
          <p:cNvPr id="10" name="Rechthoek 9">
            <a:extLst>
              <a:ext uri="{FF2B5EF4-FFF2-40B4-BE49-F238E27FC236}">
                <a16:creationId xmlns:a16="http://schemas.microsoft.com/office/drawing/2014/main" id="{7EE09598-9AB2-5B46-A3C8-CA3C7E702EF8}"/>
              </a:ext>
            </a:extLst>
          </p:cNvPr>
          <p:cNvSpPr/>
          <p:nvPr/>
        </p:nvSpPr>
        <p:spPr>
          <a:xfrm>
            <a:off x="6104602" y="646883"/>
            <a:ext cx="5675870" cy="310709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8638888B-81B6-6B4B-942A-50E9B59E125A}"/>
              </a:ext>
            </a:extLst>
          </p:cNvPr>
          <p:cNvSpPr/>
          <p:nvPr/>
        </p:nvSpPr>
        <p:spPr>
          <a:xfrm>
            <a:off x="420129" y="3747526"/>
            <a:ext cx="5675870" cy="310709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3582A84F-4A47-534D-A8AF-4BFCF19DCB4C}"/>
              </a:ext>
            </a:extLst>
          </p:cNvPr>
          <p:cNvSpPr/>
          <p:nvPr/>
        </p:nvSpPr>
        <p:spPr>
          <a:xfrm>
            <a:off x="6095999" y="3747526"/>
            <a:ext cx="5675870" cy="310709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AAA9C3C6-98A3-254E-9487-50EFF92B319D}"/>
              </a:ext>
            </a:extLst>
          </p:cNvPr>
          <p:cNvSpPr>
            <a:spLocks noChangeAspect="1"/>
          </p:cNvSpPr>
          <p:nvPr/>
        </p:nvSpPr>
        <p:spPr>
          <a:xfrm>
            <a:off x="4485080" y="2079234"/>
            <a:ext cx="3221838" cy="3221838"/>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C7176C86-FF6A-E14A-8464-299B45DA5285}"/>
              </a:ext>
            </a:extLst>
          </p:cNvPr>
          <p:cNvSpPr txBox="1"/>
          <p:nvPr/>
        </p:nvSpPr>
        <p:spPr>
          <a:xfrm>
            <a:off x="1553253" y="663881"/>
            <a:ext cx="3409622" cy="369332"/>
          </a:xfrm>
          <a:prstGeom prst="rect">
            <a:avLst/>
          </a:prstGeom>
          <a:noFill/>
        </p:spPr>
        <p:txBody>
          <a:bodyPr wrap="square" rtlCol="0">
            <a:spAutoFit/>
          </a:bodyPr>
          <a:lstStyle/>
          <a:p>
            <a:pPr algn="ctr"/>
            <a:r>
              <a:rPr lang="nl-NL"/>
              <a:t>Demografische kenmerken</a:t>
            </a:r>
          </a:p>
        </p:txBody>
      </p:sp>
      <p:sp>
        <p:nvSpPr>
          <p:cNvPr id="16" name="Tekstvak 15">
            <a:extLst>
              <a:ext uri="{FF2B5EF4-FFF2-40B4-BE49-F238E27FC236}">
                <a16:creationId xmlns:a16="http://schemas.microsoft.com/office/drawing/2014/main" id="{33C61078-1482-1548-9F74-5C6B758B3715}"/>
              </a:ext>
            </a:extLst>
          </p:cNvPr>
          <p:cNvSpPr txBox="1"/>
          <p:nvPr/>
        </p:nvSpPr>
        <p:spPr>
          <a:xfrm>
            <a:off x="1517447" y="6460575"/>
            <a:ext cx="3409622" cy="369332"/>
          </a:xfrm>
          <a:prstGeom prst="rect">
            <a:avLst/>
          </a:prstGeom>
          <a:noFill/>
        </p:spPr>
        <p:txBody>
          <a:bodyPr wrap="square" rtlCol="0">
            <a:spAutoFit/>
          </a:bodyPr>
          <a:lstStyle/>
          <a:p>
            <a:pPr algn="ctr"/>
            <a:r>
              <a:rPr lang="nl-NL"/>
              <a:t>Behoeften</a:t>
            </a:r>
          </a:p>
        </p:txBody>
      </p:sp>
      <p:sp>
        <p:nvSpPr>
          <p:cNvPr id="17" name="Tekstvak 16">
            <a:extLst>
              <a:ext uri="{FF2B5EF4-FFF2-40B4-BE49-F238E27FC236}">
                <a16:creationId xmlns:a16="http://schemas.microsoft.com/office/drawing/2014/main" id="{63E1678D-533D-574F-850F-C7B726B38ACC}"/>
              </a:ext>
            </a:extLst>
          </p:cNvPr>
          <p:cNvSpPr txBox="1"/>
          <p:nvPr/>
        </p:nvSpPr>
        <p:spPr>
          <a:xfrm>
            <a:off x="7229123" y="663881"/>
            <a:ext cx="3409622" cy="369332"/>
          </a:xfrm>
          <a:prstGeom prst="rect">
            <a:avLst/>
          </a:prstGeom>
          <a:noFill/>
        </p:spPr>
        <p:txBody>
          <a:bodyPr wrap="square" rtlCol="0">
            <a:spAutoFit/>
          </a:bodyPr>
          <a:lstStyle/>
          <a:p>
            <a:pPr algn="ctr"/>
            <a:r>
              <a:rPr lang="nl-NL"/>
              <a:t>Waarom in de binnenstad</a:t>
            </a:r>
          </a:p>
        </p:txBody>
      </p:sp>
      <p:sp>
        <p:nvSpPr>
          <p:cNvPr id="18" name="Tekstvak 17">
            <a:extLst>
              <a:ext uri="{FF2B5EF4-FFF2-40B4-BE49-F238E27FC236}">
                <a16:creationId xmlns:a16="http://schemas.microsoft.com/office/drawing/2014/main" id="{56F056EF-19A2-B241-BA96-67CD7E1C4BAE}"/>
              </a:ext>
            </a:extLst>
          </p:cNvPr>
          <p:cNvSpPr txBox="1"/>
          <p:nvPr/>
        </p:nvSpPr>
        <p:spPr>
          <a:xfrm>
            <a:off x="7229123" y="6460575"/>
            <a:ext cx="3409622" cy="369332"/>
          </a:xfrm>
          <a:prstGeom prst="rect">
            <a:avLst/>
          </a:prstGeom>
          <a:noFill/>
        </p:spPr>
        <p:txBody>
          <a:bodyPr wrap="square" rtlCol="0">
            <a:spAutoFit/>
          </a:bodyPr>
          <a:lstStyle/>
          <a:p>
            <a:pPr algn="ctr"/>
            <a:r>
              <a:rPr lang="nl-NL"/>
              <a:t>‘Tone of </a:t>
            </a:r>
            <a:r>
              <a:rPr lang="nl-NL" err="1"/>
              <a:t>voice</a:t>
            </a:r>
            <a:r>
              <a:rPr lang="nl-NL"/>
              <a:t>’</a:t>
            </a:r>
          </a:p>
        </p:txBody>
      </p:sp>
      <p:sp>
        <p:nvSpPr>
          <p:cNvPr id="30" name="Titel 3">
            <a:extLst>
              <a:ext uri="{FF2B5EF4-FFF2-40B4-BE49-F238E27FC236}">
                <a16:creationId xmlns:a16="http://schemas.microsoft.com/office/drawing/2014/main" id="{CB8AFB82-4FAC-0949-BF83-604412BAEEC9}"/>
              </a:ext>
            </a:extLst>
          </p:cNvPr>
          <p:cNvSpPr txBox="1">
            <a:spLocks/>
          </p:cNvSpPr>
          <p:nvPr/>
        </p:nvSpPr>
        <p:spPr>
          <a:xfrm>
            <a:off x="420129" y="133862"/>
            <a:ext cx="11351739" cy="666000"/>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ctr"/>
            <a:r>
              <a:rPr lang="nl-NL">
                <a:solidFill>
                  <a:srgbClr val="C00000"/>
                </a:solidFill>
              </a:rPr>
              <a:t>Plezierbelevers (</a:t>
            </a:r>
            <a:r>
              <a:rPr lang="nl-NL" err="1">
                <a:solidFill>
                  <a:srgbClr val="C00000"/>
                </a:solidFill>
              </a:rPr>
              <a:t>retail</a:t>
            </a:r>
            <a:r>
              <a:rPr lang="nl-NL">
                <a:solidFill>
                  <a:srgbClr val="C00000"/>
                </a:solidFill>
              </a:rPr>
              <a:t>)</a:t>
            </a:r>
          </a:p>
        </p:txBody>
      </p:sp>
      <p:sp>
        <p:nvSpPr>
          <p:cNvPr id="33" name="Tekstvak 32">
            <a:extLst>
              <a:ext uri="{FF2B5EF4-FFF2-40B4-BE49-F238E27FC236}">
                <a16:creationId xmlns:a16="http://schemas.microsoft.com/office/drawing/2014/main" id="{BFBA8F03-1E15-394F-A91D-9719A9100167}"/>
              </a:ext>
            </a:extLst>
          </p:cNvPr>
          <p:cNvSpPr txBox="1"/>
          <p:nvPr/>
        </p:nvSpPr>
        <p:spPr>
          <a:xfrm>
            <a:off x="822859" y="3961518"/>
            <a:ext cx="4014684" cy="2462213"/>
          </a:xfrm>
          <a:prstGeom prst="rect">
            <a:avLst/>
          </a:prstGeom>
          <a:noFill/>
        </p:spPr>
        <p:txBody>
          <a:bodyPr wrap="square" rtlCol="0">
            <a:spAutoFit/>
          </a:bodyPr>
          <a:lstStyle/>
          <a:p>
            <a:pPr marL="285750" indent="-285750">
              <a:buFont typeface="Arial" panose="020B0604020202020204" pitchFamily="34" charset="0"/>
              <a:buChar char="•"/>
            </a:pPr>
            <a:r>
              <a:rPr lang="nl-NL" sz="1400"/>
              <a:t>Zijn tevreden over de winkel variëteit</a:t>
            </a:r>
          </a:p>
          <a:p>
            <a:pPr marL="285750" indent="-285750">
              <a:buFont typeface="Arial" panose="020B0604020202020204" pitchFamily="34" charset="0"/>
              <a:buChar char="•"/>
            </a:pPr>
            <a:r>
              <a:rPr lang="nl-NL" sz="1400"/>
              <a:t>Belangrijke factoren voor fysiek winkel bezoek: ervaren van producten, producten direct mee en verrassende aanbiedingen</a:t>
            </a:r>
          </a:p>
          <a:p>
            <a:pPr marL="285750" indent="-285750">
              <a:buFont typeface="Arial" panose="020B0604020202020204" pitchFamily="34" charset="0"/>
              <a:buChar char="•"/>
            </a:pPr>
            <a:r>
              <a:rPr lang="nl-NL" sz="1400"/>
              <a:t>Kopen relatief vaker media- en hobby artikelen en sport- en spel artikelen in een fysieke winkel in de binnenstad </a:t>
            </a:r>
          </a:p>
          <a:p>
            <a:pPr marL="285750" indent="-285750">
              <a:buFont typeface="Arial" panose="020B0604020202020204" pitchFamily="34" charset="0"/>
              <a:buChar char="•"/>
            </a:pPr>
            <a:r>
              <a:rPr lang="nl-NL" sz="1400"/>
              <a:t>Willen post-corona vaker fysiek winkelen, zowel in de binnenstad als lokaal</a:t>
            </a:r>
          </a:p>
          <a:p>
            <a:pPr marL="285750" indent="-285750">
              <a:buFont typeface="Arial" panose="020B0604020202020204" pitchFamily="34" charset="0"/>
              <a:buChar char="•"/>
            </a:pPr>
            <a:r>
              <a:rPr lang="nl-NL" sz="1400"/>
              <a:t>Vinden het belangrijker dat post-corona producten op voorraad zijn in de winkel</a:t>
            </a:r>
          </a:p>
        </p:txBody>
      </p:sp>
      <p:sp>
        <p:nvSpPr>
          <p:cNvPr id="34" name="Rechthoek 33">
            <a:extLst>
              <a:ext uri="{FF2B5EF4-FFF2-40B4-BE49-F238E27FC236}">
                <a16:creationId xmlns:a16="http://schemas.microsoft.com/office/drawing/2014/main" id="{643EDFDB-9ABF-744E-9759-D1ADE03BDED3}"/>
              </a:ext>
            </a:extLst>
          </p:cNvPr>
          <p:cNvSpPr/>
          <p:nvPr/>
        </p:nvSpPr>
        <p:spPr>
          <a:xfrm>
            <a:off x="7264929" y="5325645"/>
            <a:ext cx="4140016" cy="738664"/>
          </a:xfrm>
          <a:prstGeom prst="rect">
            <a:avLst/>
          </a:prstGeom>
        </p:spPr>
        <p:txBody>
          <a:bodyPr wrap="square">
            <a:spAutoFit/>
          </a:bodyPr>
          <a:lstStyle/>
          <a:p>
            <a:pPr marL="285750" indent="-285750">
              <a:buFont typeface="Arial" panose="020B0604020202020204" pitchFamily="34" charset="0"/>
              <a:buChar char="•"/>
            </a:pPr>
            <a:r>
              <a:rPr lang="nl-NL" sz="1400"/>
              <a:t>Snel, direct en informeel </a:t>
            </a:r>
          </a:p>
          <a:p>
            <a:pPr marL="285750" indent="-285750">
              <a:buFont typeface="Arial" panose="020B0604020202020204" pitchFamily="34" charset="0"/>
              <a:buChar char="•"/>
            </a:pPr>
            <a:r>
              <a:rPr lang="nl-NL" sz="1400"/>
              <a:t>Wees enthousiast, prikkelend en zet humor in </a:t>
            </a:r>
          </a:p>
          <a:p>
            <a:pPr marL="285750" indent="-285750">
              <a:buFont typeface="Arial" panose="020B0604020202020204" pitchFamily="34" charset="0"/>
              <a:buChar char="•"/>
            </a:pPr>
            <a:r>
              <a:rPr lang="nl-NL" sz="1400"/>
              <a:t>Gebruik opvallende visuele elementen </a:t>
            </a:r>
          </a:p>
        </p:txBody>
      </p:sp>
      <p:sp>
        <p:nvSpPr>
          <p:cNvPr id="35" name="Tekstvak 34">
            <a:extLst>
              <a:ext uri="{FF2B5EF4-FFF2-40B4-BE49-F238E27FC236}">
                <a16:creationId xmlns:a16="http://schemas.microsoft.com/office/drawing/2014/main" id="{F189F67C-A917-194D-8745-F8B78800CD21}"/>
              </a:ext>
            </a:extLst>
          </p:cNvPr>
          <p:cNvSpPr txBox="1"/>
          <p:nvPr/>
        </p:nvSpPr>
        <p:spPr>
          <a:xfrm>
            <a:off x="7327595" y="1166432"/>
            <a:ext cx="4014684" cy="1815882"/>
          </a:xfrm>
          <a:prstGeom prst="rect">
            <a:avLst/>
          </a:prstGeom>
          <a:noFill/>
        </p:spPr>
        <p:txBody>
          <a:bodyPr wrap="square" rtlCol="0">
            <a:spAutoFit/>
          </a:bodyPr>
          <a:lstStyle/>
          <a:p>
            <a:pPr marL="285750" indent="-285750">
              <a:buFont typeface="Arial" panose="020B0604020202020204" pitchFamily="34" charset="0"/>
              <a:buChar char="•"/>
            </a:pPr>
            <a:r>
              <a:rPr lang="nl-NL" sz="1400"/>
              <a:t>Doel bezoek: dag(deel) winkelen</a:t>
            </a:r>
          </a:p>
          <a:p>
            <a:pPr marL="285750" indent="-285750">
              <a:buFont typeface="Arial" panose="020B0604020202020204" pitchFamily="34" charset="0"/>
              <a:buChar char="•"/>
            </a:pPr>
            <a:r>
              <a:rPr lang="nl-NL" sz="1400"/>
              <a:t>Relatief weinig in Hengelo</a:t>
            </a:r>
          </a:p>
          <a:p>
            <a:pPr marL="285750" indent="-285750">
              <a:buFont typeface="Arial" panose="020B0604020202020204" pitchFamily="34" charset="0"/>
              <a:buChar char="•"/>
            </a:pPr>
            <a:r>
              <a:rPr lang="nl-NL" sz="1400"/>
              <a:t>Komen relatief vaak met auto, fiets of OV</a:t>
            </a:r>
          </a:p>
          <a:p>
            <a:pPr marL="285750" indent="-285750">
              <a:buFont typeface="Arial" panose="020B0604020202020204" pitchFamily="34" charset="0"/>
              <a:buChar char="•"/>
            </a:pPr>
            <a:r>
              <a:rPr lang="nl-NL" sz="1400"/>
              <a:t>Gezinssamenstelling relatief vaker zonder kinderen en alleenstaand</a:t>
            </a:r>
          </a:p>
          <a:p>
            <a:pPr marL="285750" indent="-285750">
              <a:buFont typeface="Arial" panose="020B0604020202020204" pitchFamily="34" charset="0"/>
              <a:buChar char="•"/>
            </a:pPr>
            <a:r>
              <a:rPr lang="nl-NL" sz="1400"/>
              <a:t>Komen in een groep naar de binnenstad</a:t>
            </a:r>
          </a:p>
          <a:p>
            <a:pPr marL="285750" indent="-285750">
              <a:buFont typeface="Arial" panose="020B0604020202020204" pitchFamily="34" charset="0"/>
              <a:buChar char="•"/>
            </a:pPr>
            <a:endParaRPr lang="nl-NL" sz="1400"/>
          </a:p>
          <a:p>
            <a:endParaRPr lang="nl-NL" sz="1400"/>
          </a:p>
        </p:txBody>
      </p:sp>
      <p:sp>
        <p:nvSpPr>
          <p:cNvPr id="37" name="Rechthoek 36">
            <a:extLst>
              <a:ext uri="{FF2B5EF4-FFF2-40B4-BE49-F238E27FC236}">
                <a16:creationId xmlns:a16="http://schemas.microsoft.com/office/drawing/2014/main" id="{9E30F0BC-EA34-BB48-B33F-5C24FC0C3695}"/>
              </a:ext>
            </a:extLst>
          </p:cNvPr>
          <p:cNvSpPr>
            <a:spLocks noChangeAspect="1"/>
          </p:cNvSpPr>
          <p:nvPr/>
        </p:nvSpPr>
        <p:spPr>
          <a:xfrm>
            <a:off x="1703361" y="1384588"/>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E2C066B-69BB-DF45-AC5E-9C5B49754CC7}"/>
              </a:ext>
            </a:extLst>
          </p:cNvPr>
          <p:cNvSpPr>
            <a:spLocks noChangeAspect="1"/>
          </p:cNvSpPr>
          <p:nvPr/>
        </p:nvSpPr>
        <p:spPr>
          <a:xfrm>
            <a:off x="1703362" y="1946427"/>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7481D9B-B0B1-1B4E-8486-25A34A799B07}"/>
              </a:ext>
            </a:extLst>
          </p:cNvPr>
          <p:cNvSpPr>
            <a:spLocks noChangeAspect="1"/>
          </p:cNvSpPr>
          <p:nvPr/>
        </p:nvSpPr>
        <p:spPr>
          <a:xfrm>
            <a:off x="1694757" y="2508266"/>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FDADE41-F30E-D440-8F4A-0D9D8BAA3101}"/>
              </a:ext>
            </a:extLst>
          </p:cNvPr>
          <p:cNvSpPr>
            <a:spLocks noChangeAspect="1"/>
          </p:cNvSpPr>
          <p:nvPr/>
        </p:nvSpPr>
        <p:spPr>
          <a:xfrm>
            <a:off x="1703363" y="3070104"/>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kstvak 53">
            <a:extLst>
              <a:ext uri="{FF2B5EF4-FFF2-40B4-BE49-F238E27FC236}">
                <a16:creationId xmlns:a16="http://schemas.microsoft.com/office/drawing/2014/main" id="{1BE96758-58B1-854E-8C4F-7462B429B0BF}"/>
              </a:ext>
            </a:extLst>
          </p:cNvPr>
          <p:cNvSpPr txBox="1"/>
          <p:nvPr/>
        </p:nvSpPr>
        <p:spPr>
          <a:xfrm>
            <a:off x="3639253" y="1303058"/>
            <a:ext cx="1830996" cy="1938992"/>
          </a:xfrm>
          <a:prstGeom prst="rect">
            <a:avLst/>
          </a:prstGeom>
          <a:noFill/>
        </p:spPr>
        <p:txBody>
          <a:bodyPr wrap="square" rtlCol="0">
            <a:spAutoFit/>
          </a:bodyPr>
          <a:lstStyle/>
          <a:p>
            <a:pPr>
              <a:spcAft>
                <a:spcPts val="3200"/>
              </a:spcAft>
            </a:pPr>
            <a:r>
              <a:rPr lang="nl-NL" sz="1000"/>
              <a:t>&gt; 65</a:t>
            </a:r>
          </a:p>
          <a:p>
            <a:pPr>
              <a:spcAft>
                <a:spcPts val="3200"/>
              </a:spcAft>
            </a:pPr>
            <a:r>
              <a:rPr lang="nl-NL" sz="1000"/>
              <a:t>Minder dan 1x per 2 mnd.</a:t>
            </a:r>
          </a:p>
          <a:p>
            <a:pPr>
              <a:spcAft>
                <a:spcPts val="3200"/>
              </a:spcAft>
            </a:pPr>
            <a:r>
              <a:rPr lang="nl-NL" sz="1000"/>
              <a:t>&gt; 4 uur</a:t>
            </a:r>
          </a:p>
          <a:p>
            <a:pPr>
              <a:spcAft>
                <a:spcPts val="3200"/>
              </a:spcAft>
            </a:pPr>
            <a:r>
              <a:rPr lang="nl-NL" sz="1000"/>
              <a:t>Buiten regio</a:t>
            </a:r>
          </a:p>
        </p:txBody>
      </p:sp>
      <p:sp>
        <p:nvSpPr>
          <p:cNvPr id="55" name="Tekstvak 54">
            <a:extLst>
              <a:ext uri="{FF2B5EF4-FFF2-40B4-BE49-F238E27FC236}">
                <a16:creationId xmlns:a16="http://schemas.microsoft.com/office/drawing/2014/main" id="{5C62C1BC-3A6D-384F-848F-09C01A7ED8AB}"/>
              </a:ext>
            </a:extLst>
          </p:cNvPr>
          <p:cNvSpPr txBox="1"/>
          <p:nvPr/>
        </p:nvSpPr>
        <p:spPr>
          <a:xfrm>
            <a:off x="771362" y="1303058"/>
            <a:ext cx="923395" cy="2092881"/>
          </a:xfrm>
          <a:prstGeom prst="rect">
            <a:avLst/>
          </a:prstGeom>
          <a:noFill/>
        </p:spPr>
        <p:txBody>
          <a:bodyPr wrap="square" rtlCol="0">
            <a:spAutoFit/>
          </a:bodyPr>
          <a:lstStyle/>
          <a:p>
            <a:pPr algn="r">
              <a:spcAft>
                <a:spcPts val="3200"/>
              </a:spcAft>
            </a:pPr>
            <a:r>
              <a:rPr lang="nl-NL" sz="1000"/>
              <a:t>&lt; 20</a:t>
            </a:r>
          </a:p>
          <a:p>
            <a:pPr algn="r">
              <a:spcAft>
                <a:spcPts val="3200"/>
              </a:spcAft>
            </a:pPr>
            <a:r>
              <a:rPr lang="nl-NL" sz="1000"/>
              <a:t>Dagelijks</a:t>
            </a:r>
          </a:p>
          <a:p>
            <a:pPr algn="r">
              <a:spcAft>
                <a:spcPts val="3200"/>
              </a:spcAft>
            </a:pPr>
            <a:r>
              <a:rPr lang="nl-NL" sz="1000"/>
              <a:t>&lt; 1 uur</a:t>
            </a:r>
          </a:p>
          <a:p>
            <a:pPr algn="r">
              <a:spcAft>
                <a:spcPts val="3200"/>
              </a:spcAft>
            </a:pPr>
            <a:r>
              <a:rPr lang="nl-NL" sz="1000"/>
              <a:t>Binnen gemeente</a:t>
            </a:r>
          </a:p>
        </p:txBody>
      </p:sp>
      <p:pic>
        <p:nvPicPr>
          <p:cNvPr id="31" name="Afbeelding 30">
            <a:extLst>
              <a:ext uri="{FF2B5EF4-FFF2-40B4-BE49-F238E27FC236}">
                <a16:creationId xmlns:a16="http://schemas.microsoft.com/office/drawing/2014/main" id="{F688B39E-3195-914A-A5D4-A55ED4AD7721}"/>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491369" y="718152"/>
            <a:ext cx="5226466" cy="5226466"/>
          </a:xfrm>
          <a:prstGeom prst="rect">
            <a:avLst/>
          </a:prstGeom>
        </p:spPr>
      </p:pic>
      <p:pic>
        <p:nvPicPr>
          <p:cNvPr id="46" name="Afbeelding 45" descr="Afbeelding met persoon, lucht, buiten, grond&#10;&#10;Automatisch gegenereerde beschrijving">
            <a:extLst>
              <a:ext uri="{FF2B5EF4-FFF2-40B4-BE49-F238E27FC236}">
                <a16:creationId xmlns:a16="http://schemas.microsoft.com/office/drawing/2014/main" id="{9D5611D3-D5F4-3F47-A9FA-28C25F83462B}"/>
              </a:ext>
            </a:extLst>
          </p:cNvPr>
          <p:cNvPicPr>
            <a:picLocks noChangeAspect="1"/>
          </p:cNvPicPr>
          <p:nvPr/>
        </p:nvPicPr>
        <p:blipFill>
          <a:blip r:embed="rId4">
            <a:extLst>
              <a:ext uri="{28A0092B-C50C-407E-A947-70E740481C1C}">
                <a14:useLocalDpi xmlns:a14="http://schemas.microsoft.com/office/drawing/2010/main" val="0"/>
              </a:ext>
            </a:extLst>
          </a:blip>
          <a:srcRect l="16145" t="4348" r="26883" b="20131"/>
          <a:stretch>
            <a:fillRect/>
          </a:stretch>
        </p:blipFill>
        <p:spPr>
          <a:xfrm>
            <a:off x="4902202" y="2487259"/>
            <a:ext cx="2404800" cy="2404800"/>
          </a:xfrm>
          <a:custGeom>
            <a:avLst/>
            <a:gdLst>
              <a:gd name="connsiteX0" fmla="*/ 1202400 w 2404800"/>
              <a:gd name="connsiteY0" fmla="*/ 0 h 2404800"/>
              <a:gd name="connsiteX1" fmla="*/ 2404800 w 2404800"/>
              <a:gd name="connsiteY1" fmla="*/ 1202400 h 2404800"/>
              <a:gd name="connsiteX2" fmla="*/ 1202400 w 2404800"/>
              <a:gd name="connsiteY2" fmla="*/ 2404800 h 2404800"/>
              <a:gd name="connsiteX3" fmla="*/ 0 w 2404800"/>
              <a:gd name="connsiteY3" fmla="*/ 1202400 h 2404800"/>
              <a:gd name="connsiteX4" fmla="*/ 1202400 w 2404800"/>
              <a:gd name="connsiteY4" fmla="*/ 0 h 24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800" h="2404800">
                <a:moveTo>
                  <a:pt x="1202400" y="0"/>
                </a:moveTo>
                <a:cubicBezTo>
                  <a:pt x="1866467" y="0"/>
                  <a:pt x="2404800" y="538333"/>
                  <a:pt x="2404800" y="1202400"/>
                </a:cubicBezTo>
                <a:cubicBezTo>
                  <a:pt x="2404800" y="1866467"/>
                  <a:pt x="1866467" y="2404800"/>
                  <a:pt x="1202400" y="2404800"/>
                </a:cubicBezTo>
                <a:cubicBezTo>
                  <a:pt x="538333" y="2404800"/>
                  <a:pt x="0" y="1866467"/>
                  <a:pt x="0" y="1202400"/>
                </a:cubicBezTo>
                <a:cubicBezTo>
                  <a:pt x="0" y="538333"/>
                  <a:pt x="538333" y="0"/>
                  <a:pt x="1202400" y="0"/>
                </a:cubicBezTo>
                <a:close/>
              </a:path>
            </a:pathLst>
          </a:custGeom>
        </p:spPr>
      </p:pic>
      <p:sp>
        <p:nvSpPr>
          <p:cNvPr id="42" name="Rechthoek 41">
            <a:extLst>
              <a:ext uri="{FF2B5EF4-FFF2-40B4-BE49-F238E27FC236}">
                <a16:creationId xmlns:a16="http://schemas.microsoft.com/office/drawing/2014/main" id="{D5A10E08-006D-0940-8888-CB8E57F5CB7F}"/>
              </a:ext>
            </a:extLst>
          </p:cNvPr>
          <p:cNvSpPr/>
          <p:nvPr/>
        </p:nvSpPr>
        <p:spPr>
          <a:xfrm flipH="1">
            <a:off x="2078806" y="1866947"/>
            <a:ext cx="1273150" cy="216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CC8A7463-CDAC-474E-91D8-633D66F82997}"/>
              </a:ext>
            </a:extLst>
          </p:cNvPr>
          <p:cNvSpPr/>
          <p:nvPr/>
        </p:nvSpPr>
        <p:spPr>
          <a:xfrm flipH="1">
            <a:off x="1819447" y="1298833"/>
            <a:ext cx="518717" cy="216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3159BE81-B06A-414B-941D-C85935DD500C}"/>
              </a:ext>
            </a:extLst>
          </p:cNvPr>
          <p:cNvSpPr/>
          <p:nvPr/>
        </p:nvSpPr>
        <p:spPr>
          <a:xfrm flipH="1">
            <a:off x="1759415" y="2430729"/>
            <a:ext cx="578748" cy="216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B0AF281D-50FC-F047-8C19-CCE25E5E7416}"/>
              </a:ext>
            </a:extLst>
          </p:cNvPr>
          <p:cNvSpPr/>
          <p:nvPr/>
        </p:nvSpPr>
        <p:spPr>
          <a:xfrm flipH="1">
            <a:off x="1813868" y="2997575"/>
            <a:ext cx="593788" cy="216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hlinkClick r:id="rId5" action="ppaction://hlinksldjump"/>
            <a:extLst>
              <a:ext uri="{FF2B5EF4-FFF2-40B4-BE49-F238E27FC236}">
                <a16:creationId xmlns:a16="http://schemas.microsoft.com/office/drawing/2014/main" id="{58072B05-EB31-134B-8B5E-FA399228D0DC}"/>
              </a:ext>
            </a:extLst>
          </p:cNvPr>
          <p:cNvSpPr txBox="1"/>
          <p:nvPr/>
        </p:nvSpPr>
        <p:spPr>
          <a:xfrm>
            <a:off x="11844205" y="6552908"/>
            <a:ext cx="705539" cy="276999"/>
          </a:xfrm>
          <a:prstGeom prst="rect">
            <a:avLst/>
          </a:prstGeom>
          <a:noFill/>
        </p:spPr>
        <p:txBody>
          <a:bodyPr wrap="square" rtlCol="0">
            <a:spAutoFit/>
          </a:bodyPr>
          <a:lstStyle/>
          <a:p>
            <a:pPr algn="ctr"/>
            <a:r>
              <a:rPr lang="nl-NL" sz="1200" dirty="0"/>
              <a:t>Terug</a:t>
            </a:r>
          </a:p>
        </p:txBody>
      </p:sp>
    </p:spTree>
    <p:extLst>
      <p:ext uri="{BB962C8B-B14F-4D97-AF65-F5344CB8AC3E}">
        <p14:creationId xmlns:p14="http://schemas.microsoft.com/office/powerpoint/2010/main" val="137412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C6B03BF-81C6-E440-ACA1-DDF6C5017685}"/>
              </a:ext>
            </a:extLst>
          </p:cNvPr>
          <p:cNvSpPr/>
          <p:nvPr/>
        </p:nvSpPr>
        <p:spPr>
          <a:xfrm>
            <a:off x="-333633" y="-18706"/>
            <a:ext cx="12859265" cy="753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4CB6CB3-996D-DF4D-A368-DEC1F1B4B9E2}"/>
              </a:ext>
            </a:extLst>
          </p:cNvPr>
          <p:cNvSpPr/>
          <p:nvPr/>
        </p:nvSpPr>
        <p:spPr>
          <a:xfrm>
            <a:off x="420129" y="639170"/>
            <a:ext cx="5675870" cy="3107092"/>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a:extLst>
              <a:ext uri="{FF2B5EF4-FFF2-40B4-BE49-F238E27FC236}">
                <a16:creationId xmlns:a16="http://schemas.microsoft.com/office/drawing/2014/main" id="{FF288848-FD8E-2949-8D00-1CEB78352211}"/>
              </a:ext>
            </a:extLst>
          </p:cNvPr>
          <p:cNvSpPr txBox="1"/>
          <p:nvPr/>
        </p:nvSpPr>
        <p:spPr>
          <a:xfrm>
            <a:off x="1603948" y="1042840"/>
            <a:ext cx="1500066" cy="2062103"/>
          </a:xfrm>
          <a:prstGeom prst="rect">
            <a:avLst/>
          </a:prstGeom>
          <a:noFill/>
        </p:spPr>
        <p:txBody>
          <a:bodyPr wrap="square" rtlCol="0">
            <a:spAutoFit/>
          </a:bodyPr>
          <a:lstStyle/>
          <a:p>
            <a:pPr>
              <a:spcAft>
                <a:spcPts val="3000"/>
              </a:spcAft>
            </a:pPr>
            <a:r>
              <a:rPr lang="nl-NL" sz="1200"/>
              <a:t>Leeftijd:</a:t>
            </a:r>
          </a:p>
          <a:p>
            <a:pPr>
              <a:spcAft>
                <a:spcPts val="3000"/>
              </a:spcAft>
            </a:pPr>
            <a:r>
              <a:rPr lang="nl-NL" sz="1200"/>
              <a:t>Bezoekfrequentie:</a:t>
            </a:r>
          </a:p>
          <a:p>
            <a:pPr>
              <a:spcAft>
                <a:spcPts val="3000"/>
              </a:spcAft>
            </a:pPr>
            <a:r>
              <a:rPr lang="nl-NL" sz="1200"/>
              <a:t>Bezoekduur:</a:t>
            </a:r>
          </a:p>
          <a:p>
            <a:pPr>
              <a:spcAft>
                <a:spcPts val="3000"/>
              </a:spcAft>
            </a:pPr>
            <a:r>
              <a:rPr lang="nl-NL" sz="1200"/>
              <a:t>Afkomst: </a:t>
            </a:r>
          </a:p>
        </p:txBody>
      </p:sp>
      <p:sp>
        <p:nvSpPr>
          <p:cNvPr id="10" name="Rechthoek 9">
            <a:extLst>
              <a:ext uri="{FF2B5EF4-FFF2-40B4-BE49-F238E27FC236}">
                <a16:creationId xmlns:a16="http://schemas.microsoft.com/office/drawing/2014/main" id="{7EE09598-9AB2-5B46-A3C8-CA3C7E702EF8}"/>
              </a:ext>
            </a:extLst>
          </p:cNvPr>
          <p:cNvSpPr/>
          <p:nvPr/>
        </p:nvSpPr>
        <p:spPr>
          <a:xfrm>
            <a:off x="6095999" y="639170"/>
            <a:ext cx="5675870" cy="3107092"/>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8638888B-81B6-6B4B-942A-50E9B59E125A}"/>
              </a:ext>
            </a:extLst>
          </p:cNvPr>
          <p:cNvSpPr/>
          <p:nvPr/>
        </p:nvSpPr>
        <p:spPr>
          <a:xfrm>
            <a:off x="420129" y="3747526"/>
            <a:ext cx="5675870" cy="3107092"/>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3582A84F-4A47-534D-A8AF-4BFCF19DCB4C}"/>
              </a:ext>
            </a:extLst>
          </p:cNvPr>
          <p:cNvSpPr/>
          <p:nvPr/>
        </p:nvSpPr>
        <p:spPr>
          <a:xfrm>
            <a:off x="6095999" y="3747526"/>
            <a:ext cx="5675870" cy="3107092"/>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AAA9C3C6-98A3-254E-9487-50EFF92B319D}"/>
              </a:ext>
            </a:extLst>
          </p:cNvPr>
          <p:cNvSpPr>
            <a:spLocks noChangeAspect="1"/>
          </p:cNvSpPr>
          <p:nvPr/>
        </p:nvSpPr>
        <p:spPr>
          <a:xfrm>
            <a:off x="4485080" y="2079234"/>
            <a:ext cx="3221838" cy="3221838"/>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9" name="Afbeelding 28">
            <a:extLst>
              <a:ext uri="{FF2B5EF4-FFF2-40B4-BE49-F238E27FC236}">
                <a16:creationId xmlns:a16="http://schemas.microsoft.com/office/drawing/2014/main" id="{8ED88B82-BEC0-7945-ABE3-F075E2C7082C}"/>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490592" y="724142"/>
            <a:ext cx="5226466" cy="5226466"/>
          </a:xfrm>
          <a:prstGeom prst="rect">
            <a:avLst/>
          </a:prstGeom>
        </p:spPr>
      </p:pic>
      <p:sp>
        <p:nvSpPr>
          <p:cNvPr id="15" name="Tekstvak 14">
            <a:extLst>
              <a:ext uri="{FF2B5EF4-FFF2-40B4-BE49-F238E27FC236}">
                <a16:creationId xmlns:a16="http://schemas.microsoft.com/office/drawing/2014/main" id="{C7176C86-FF6A-E14A-8464-299B45DA5285}"/>
              </a:ext>
            </a:extLst>
          </p:cNvPr>
          <p:cNvSpPr txBox="1"/>
          <p:nvPr/>
        </p:nvSpPr>
        <p:spPr>
          <a:xfrm>
            <a:off x="1553253" y="663881"/>
            <a:ext cx="3409622" cy="369332"/>
          </a:xfrm>
          <a:prstGeom prst="rect">
            <a:avLst/>
          </a:prstGeom>
          <a:noFill/>
        </p:spPr>
        <p:txBody>
          <a:bodyPr wrap="square" rtlCol="0">
            <a:spAutoFit/>
          </a:bodyPr>
          <a:lstStyle/>
          <a:p>
            <a:pPr algn="ctr"/>
            <a:r>
              <a:rPr lang="nl-NL"/>
              <a:t>Demografische kenmerken</a:t>
            </a:r>
          </a:p>
        </p:txBody>
      </p:sp>
      <p:sp>
        <p:nvSpPr>
          <p:cNvPr id="16" name="Tekstvak 15">
            <a:extLst>
              <a:ext uri="{FF2B5EF4-FFF2-40B4-BE49-F238E27FC236}">
                <a16:creationId xmlns:a16="http://schemas.microsoft.com/office/drawing/2014/main" id="{33C61078-1482-1548-9F74-5C6B758B3715}"/>
              </a:ext>
            </a:extLst>
          </p:cNvPr>
          <p:cNvSpPr txBox="1"/>
          <p:nvPr/>
        </p:nvSpPr>
        <p:spPr>
          <a:xfrm>
            <a:off x="1517447" y="6460575"/>
            <a:ext cx="3409622" cy="369332"/>
          </a:xfrm>
          <a:prstGeom prst="rect">
            <a:avLst/>
          </a:prstGeom>
          <a:noFill/>
        </p:spPr>
        <p:txBody>
          <a:bodyPr wrap="square" rtlCol="0">
            <a:spAutoFit/>
          </a:bodyPr>
          <a:lstStyle/>
          <a:p>
            <a:pPr algn="ctr"/>
            <a:r>
              <a:rPr lang="nl-NL"/>
              <a:t>Behoeften</a:t>
            </a:r>
          </a:p>
        </p:txBody>
      </p:sp>
      <p:sp>
        <p:nvSpPr>
          <p:cNvPr id="17" name="Tekstvak 16">
            <a:extLst>
              <a:ext uri="{FF2B5EF4-FFF2-40B4-BE49-F238E27FC236}">
                <a16:creationId xmlns:a16="http://schemas.microsoft.com/office/drawing/2014/main" id="{63E1678D-533D-574F-850F-C7B726B38ACC}"/>
              </a:ext>
            </a:extLst>
          </p:cNvPr>
          <p:cNvSpPr txBox="1"/>
          <p:nvPr/>
        </p:nvSpPr>
        <p:spPr>
          <a:xfrm>
            <a:off x="7229123" y="663881"/>
            <a:ext cx="3409622" cy="369332"/>
          </a:xfrm>
          <a:prstGeom prst="rect">
            <a:avLst/>
          </a:prstGeom>
          <a:noFill/>
        </p:spPr>
        <p:txBody>
          <a:bodyPr wrap="square" rtlCol="0">
            <a:spAutoFit/>
          </a:bodyPr>
          <a:lstStyle/>
          <a:p>
            <a:pPr algn="ctr"/>
            <a:r>
              <a:rPr lang="nl-NL"/>
              <a:t>Waarom in de binnenstad</a:t>
            </a:r>
          </a:p>
        </p:txBody>
      </p:sp>
      <p:sp>
        <p:nvSpPr>
          <p:cNvPr id="18" name="Tekstvak 17">
            <a:extLst>
              <a:ext uri="{FF2B5EF4-FFF2-40B4-BE49-F238E27FC236}">
                <a16:creationId xmlns:a16="http://schemas.microsoft.com/office/drawing/2014/main" id="{56F056EF-19A2-B241-BA96-67CD7E1C4BAE}"/>
              </a:ext>
            </a:extLst>
          </p:cNvPr>
          <p:cNvSpPr txBox="1"/>
          <p:nvPr/>
        </p:nvSpPr>
        <p:spPr>
          <a:xfrm>
            <a:off x="7229123" y="6460575"/>
            <a:ext cx="3409622" cy="369332"/>
          </a:xfrm>
          <a:prstGeom prst="rect">
            <a:avLst/>
          </a:prstGeom>
          <a:noFill/>
        </p:spPr>
        <p:txBody>
          <a:bodyPr wrap="square" rtlCol="0">
            <a:spAutoFit/>
          </a:bodyPr>
          <a:lstStyle/>
          <a:p>
            <a:pPr algn="ctr"/>
            <a:r>
              <a:rPr lang="nl-NL"/>
              <a:t>‘Tone of </a:t>
            </a:r>
            <a:r>
              <a:rPr lang="nl-NL" err="1"/>
              <a:t>voice</a:t>
            </a:r>
            <a:r>
              <a:rPr lang="nl-NL"/>
              <a:t>’</a:t>
            </a:r>
          </a:p>
        </p:txBody>
      </p:sp>
      <p:sp>
        <p:nvSpPr>
          <p:cNvPr id="30" name="Titel 3">
            <a:extLst>
              <a:ext uri="{FF2B5EF4-FFF2-40B4-BE49-F238E27FC236}">
                <a16:creationId xmlns:a16="http://schemas.microsoft.com/office/drawing/2014/main" id="{CB8AFB82-4FAC-0949-BF83-604412BAEEC9}"/>
              </a:ext>
            </a:extLst>
          </p:cNvPr>
          <p:cNvSpPr txBox="1">
            <a:spLocks/>
          </p:cNvSpPr>
          <p:nvPr/>
        </p:nvSpPr>
        <p:spPr>
          <a:xfrm>
            <a:off x="420129" y="133862"/>
            <a:ext cx="11351739" cy="666000"/>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ctr"/>
            <a:r>
              <a:rPr lang="nl-NL">
                <a:solidFill>
                  <a:srgbClr val="00B0F0"/>
                </a:solidFill>
              </a:rPr>
              <a:t>Fijnproevers</a:t>
            </a:r>
          </a:p>
        </p:txBody>
      </p:sp>
      <p:sp>
        <p:nvSpPr>
          <p:cNvPr id="33" name="Tekstvak 32">
            <a:extLst>
              <a:ext uri="{FF2B5EF4-FFF2-40B4-BE49-F238E27FC236}">
                <a16:creationId xmlns:a16="http://schemas.microsoft.com/office/drawing/2014/main" id="{BFBA8F03-1E15-394F-A91D-9719A9100167}"/>
              </a:ext>
            </a:extLst>
          </p:cNvPr>
          <p:cNvSpPr txBox="1"/>
          <p:nvPr/>
        </p:nvSpPr>
        <p:spPr>
          <a:xfrm>
            <a:off x="822859" y="3961518"/>
            <a:ext cx="4014684" cy="2246769"/>
          </a:xfrm>
          <a:prstGeom prst="rect">
            <a:avLst/>
          </a:prstGeom>
          <a:noFill/>
        </p:spPr>
        <p:txBody>
          <a:bodyPr wrap="square" rtlCol="0">
            <a:spAutoFit/>
          </a:bodyPr>
          <a:lstStyle/>
          <a:p>
            <a:pPr marL="285750" indent="-285750">
              <a:buFont typeface="Arial" panose="020B0604020202020204" pitchFamily="34" charset="0"/>
              <a:buChar char="•"/>
            </a:pPr>
            <a:r>
              <a:rPr lang="nl-NL" sz="1400"/>
              <a:t>Zijn neutraal over de winkel variëteit</a:t>
            </a:r>
          </a:p>
          <a:p>
            <a:pPr marL="285750" indent="-285750">
              <a:buFont typeface="Arial" panose="020B0604020202020204" pitchFamily="34" charset="0"/>
              <a:buChar char="•"/>
            </a:pPr>
            <a:r>
              <a:rPr lang="nl-NL" sz="1400"/>
              <a:t>Belangrijke factoren voor fysiek winkel bezoek: producten ervaren en direct mee kunnen nemen en deskundig personeel</a:t>
            </a:r>
          </a:p>
          <a:p>
            <a:pPr marL="285750" indent="-285750">
              <a:buFont typeface="Arial" panose="020B0604020202020204" pitchFamily="34" charset="0"/>
              <a:buChar char="•"/>
            </a:pPr>
            <a:r>
              <a:rPr lang="nl-NL" sz="1400"/>
              <a:t>Kopen relatief vaker mode in een fysieke winkel in de binnenstad </a:t>
            </a:r>
          </a:p>
          <a:p>
            <a:pPr marL="285750" indent="-285750">
              <a:buFont typeface="Arial" panose="020B0604020202020204" pitchFamily="34" charset="0"/>
              <a:buChar char="•"/>
            </a:pPr>
            <a:r>
              <a:rPr lang="nl-NL" sz="1400"/>
              <a:t>Willen post-corona vaker fysiek winkelen, zowel in de binnenstad als lokaal</a:t>
            </a:r>
          </a:p>
          <a:p>
            <a:pPr marL="285750" indent="-285750">
              <a:buFont typeface="Arial" panose="020B0604020202020204" pitchFamily="34" charset="0"/>
              <a:buChar char="•"/>
            </a:pPr>
            <a:r>
              <a:rPr lang="nl-NL" sz="1400"/>
              <a:t>Vinden het belangrijker dat post-corona producten op voorraad zijn in de winkel</a:t>
            </a:r>
          </a:p>
        </p:txBody>
      </p:sp>
      <p:sp>
        <p:nvSpPr>
          <p:cNvPr id="34" name="Rechthoek 33">
            <a:extLst>
              <a:ext uri="{FF2B5EF4-FFF2-40B4-BE49-F238E27FC236}">
                <a16:creationId xmlns:a16="http://schemas.microsoft.com/office/drawing/2014/main" id="{643EDFDB-9ABF-744E-9759-D1ADE03BDED3}"/>
              </a:ext>
            </a:extLst>
          </p:cNvPr>
          <p:cNvSpPr/>
          <p:nvPr/>
        </p:nvSpPr>
        <p:spPr>
          <a:xfrm>
            <a:off x="7264929" y="5325645"/>
            <a:ext cx="4140016" cy="954107"/>
          </a:xfrm>
          <a:prstGeom prst="rect">
            <a:avLst/>
          </a:prstGeom>
        </p:spPr>
        <p:txBody>
          <a:bodyPr wrap="square">
            <a:spAutoFit/>
          </a:bodyPr>
          <a:lstStyle/>
          <a:p>
            <a:pPr marL="285750" indent="-285750">
              <a:buFont typeface="Arial" panose="020B0604020202020204" pitchFamily="34" charset="0"/>
              <a:buChar char="•"/>
            </a:pPr>
            <a:r>
              <a:rPr lang="nl-NL" sz="1400"/>
              <a:t>Formeel, zakelijk en respectvol </a:t>
            </a:r>
          </a:p>
          <a:p>
            <a:pPr marL="285750" indent="-285750">
              <a:buFont typeface="Arial" panose="020B0604020202020204" pitchFamily="34" charset="0"/>
              <a:buChar char="•"/>
            </a:pPr>
            <a:r>
              <a:rPr lang="nl-NL" sz="1400"/>
              <a:t>Wees informatief en adviserend </a:t>
            </a:r>
          </a:p>
          <a:p>
            <a:pPr marL="285750" indent="-285750">
              <a:buFont typeface="Arial" panose="020B0604020202020204" pitchFamily="34" charset="0"/>
              <a:buChar char="•"/>
            </a:pPr>
            <a:r>
              <a:rPr lang="nl-NL" sz="1400"/>
              <a:t>Maak gebruik van relevante aansprekende autoriteiten </a:t>
            </a:r>
          </a:p>
        </p:txBody>
      </p:sp>
      <p:sp>
        <p:nvSpPr>
          <p:cNvPr id="35" name="Tekstvak 34">
            <a:extLst>
              <a:ext uri="{FF2B5EF4-FFF2-40B4-BE49-F238E27FC236}">
                <a16:creationId xmlns:a16="http://schemas.microsoft.com/office/drawing/2014/main" id="{F189F67C-A917-194D-8745-F8B78800CD21}"/>
              </a:ext>
            </a:extLst>
          </p:cNvPr>
          <p:cNvSpPr txBox="1"/>
          <p:nvPr/>
        </p:nvSpPr>
        <p:spPr>
          <a:xfrm>
            <a:off x="7327595" y="1166432"/>
            <a:ext cx="4014684" cy="2462213"/>
          </a:xfrm>
          <a:prstGeom prst="rect">
            <a:avLst/>
          </a:prstGeom>
          <a:noFill/>
        </p:spPr>
        <p:txBody>
          <a:bodyPr wrap="square" rtlCol="0">
            <a:spAutoFit/>
          </a:bodyPr>
          <a:lstStyle/>
          <a:p>
            <a:pPr marL="285750" indent="-285750">
              <a:buFont typeface="Arial" panose="020B0604020202020204" pitchFamily="34" charset="0"/>
              <a:buChar char="•"/>
            </a:pPr>
            <a:r>
              <a:rPr lang="nl-NL" sz="1400"/>
              <a:t>Doel bezoek: dag(deel) winkelen</a:t>
            </a:r>
          </a:p>
          <a:p>
            <a:pPr marL="285750" indent="-285750">
              <a:buFont typeface="Arial" panose="020B0604020202020204" pitchFamily="34" charset="0"/>
              <a:buChar char="•"/>
            </a:pPr>
            <a:r>
              <a:rPr lang="nl-NL" sz="1400"/>
              <a:t>Relatief veel in Almelo en Hengelo</a:t>
            </a:r>
          </a:p>
          <a:p>
            <a:pPr marL="285750" indent="-285750">
              <a:buFont typeface="Arial" panose="020B0604020202020204" pitchFamily="34" charset="0"/>
              <a:buChar char="•"/>
            </a:pPr>
            <a:r>
              <a:rPr lang="nl-NL" sz="1400"/>
              <a:t>Komen relatief vaak met de auto of fiets (niet met OV)</a:t>
            </a:r>
          </a:p>
          <a:p>
            <a:pPr marL="285750" indent="-285750">
              <a:buFont typeface="Arial" panose="020B0604020202020204" pitchFamily="34" charset="0"/>
              <a:buChar char="•"/>
            </a:pPr>
            <a:r>
              <a:rPr lang="nl-NL" sz="1400"/>
              <a:t>Aanbod horeca en bereikbaarheid</a:t>
            </a:r>
          </a:p>
          <a:p>
            <a:pPr marL="285750" indent="-285750">
              <a:buFont typeface="Arial" panose="020B0604020202020204" pitchFamily="34" charset="0"/>
              <a:buChar char="•"/>
            </a:pPr>
            <a:r>
              <a:rPr lang="nl-NL" sz="1400"/>
              <a:t>Gezinssamenstelling relatief vaker met kinderen en minder alleenstaanden</a:t>
            </a:r>
          </a:p>
          <a:p>
            <a:pPr marL="285750" indent="-285750">
              <a:buFont typeface="Arial" panose="020B0604020202020204" pitchFamily="34" charset="0"/>
              <a:buChar char="•"/>
            </a:pPr>
            <a:r>
              <a:rPr lang="nl-NL" sz="1400"/>
              <a:t>Komen zowel samen als alleen naar de binnenstad</a:t>
            </a:r>
          </a:p>
          <a:p>
            <a:pPr marL="285750" indent="-285750">
              <a:buFont typeface="Arial" panose="020B0604020202020204" pitchFamily="34" charset="0"/>
              <a:buChar char="•"/>
            </a:pPr>
            <a:endParaRPr lang="nl-NL" sz="1400"/>
          </a:p>
          <a:p>
            <a:endParaRPr lang="nl-NL" sz="1400"/>
          </a:p>
        </p:txBody>
      </p:sp>
      <p:sp>
        <p:nvSpPr>
          <p:cNvPr id="37" name="Rechthoek 36">
            <a:extLst>
              <a:ext uri="{FF2B5EF4-FFF2-40B4-BE49-F238E27FC236}">
                <a16:creationId xmlns:a16="http://schemas.microsoft.com/office/drawing/2014/main" id="{9E30F0BC-EA34-BB48-B33F-5C24FC0C3695}"/>
              </a:ext>
            </a:extLst>
          </p:cNvPr>
          <p:cNvSpPr>
            <a:spLocks noChangeAspect="1"/>
          </p:cNvSpPr>
          <p:nvPr/>
        </p:nvSpPr>
        <p:spPr>
          <a:xfrm>
            <a:off x="1703361" y="1384588"/>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E2C066B-69BB-DF45-AC5E-9C5B49754CC7}"/>
              </a:ext>
            </a:extLst>
          </p:cNvPr>
          <p:cNvSpPr>
            <a:spLocks noChangeAspect="1"/>
          </p:cNvSpPr>
          <p:nvPr/>
        </p:nvSpPr>
        <p:spPr>
          <a:xfrm>
            <a:off x="1703362" y="1946427"/>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7481D9B-B0B1-1B4E-8486-25A34A799B07}"/>
              </a:ext>
            </a:extLst>
          </p:cNvPr>
          <p:cNvSpPr>
            <a:spLocks noChangeAspect="1"/>
          </p:cNvSpPr>
          <p:nvPr/>
        </p:nvSpPr>
        <p:spPr>
          <a:xfrm>
            <a:off x="1694757" y="2508266"/>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FDADE41-F30E-D440-8F4A-0D9D8BAA3101}"/>
              </a:ext>
            </a:extLst>
          </p:cNvPr>
          <p:cNvSpPr>
            <a:spLocks noChangeAspect="1"/>
          </p:cNvSpPr>
          <p:nvPr/>
        </p:nvSpPr>
        <p:spPr>
          <a:xfrm>
            <a:off x="1703363" y="3070104"/>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kstvak 53">
            <a:extLst>
              <a:ext uri="{FF2B5EF4-FFF2-40B4-BE49-F238E27FC236}">
                <a16:creationId xmlns:a16="http://schemas.microsoft.com/office/drawing/2014/main" id="{1BE96758-58B1-854E-8C4F-7462B429B0BF}"/>
              </a:ext>
            </a:extLst>
          </p:cNvPr>
          <p:cNvSpPr txBox="1"/>
          <p:nvPr/>
        </p:nvSpPr>
        <p:spPr>
          <a:xfrm>
            <a:off x="3639253" y="1303058"/>
            <a:ext cx="1830996" cy="1938992"/>
          </a:xfrm>
          <a:prstGeom prst="rect">
            <a:avLst/>
          </a:prstGeom>
          <a:noFill/>
        </p:spPr>
        <p:txBody>
          <a:bodyPr wrap="square" rtlCol="0">
            <a:spAutoFit/>
          </a:bodyPr>
          <a:lstStyle/>
          <a:p>
            <a:pPr>
              <a:spcAft>
                <a:spcPts val="3200"/>
              </a:spcAft>
            </a:pPr>
            <a:r>
              <a:rPr lang="nl-NL" sz="1000"/>
              <a:t>&gt; 65</a:t>
            </a:r>
          </a:p>
          <a:p>
            <a:pPr>
              <a:spcAft>
                <a:spcPts val="3200"/>
              </a:spcAft>
            </a:pPr>
            <a:r>
              <a:rPr lang="nl-NL" sz="1000"/>
              <a:t>Minder dan 1x per 2 mnd.</a:t>
            </a:r>
          </a:p>
          <a:p>
            <a:pPr>
              <a:spcAft>
                <a:spcPts val="3200"/>
              </a:spcAft>
            </a:pPr>
            <a:r>
              <a:rPr lang="nl-NL" sz="1000"/>
              <a:t>&gt; 4 uur</a:t>
            </a:r>
          </a:p>
          <a:p>
            <a:pPr>
              <a:spcAft>
                <a:spcPts val="3200"/>
              </a:spcAft>
            </a:pPr>
            <a:r>
              <a:rPr lang="nl-NL" sz="1000"/>
              <a:t>Buiten regio</a:t>
            </a:r>
          </a:p>
        </p:txBody>
      </p:sp>
      <p:sp>
        <p:nvSpPr>
          <p:cNvPr id="55" name="Tekstvak 54">
            <a:extLst>
              <a:ext uri="{FF2B5EF4-FFF2-40B4-BE49-F238E27FC236}">
                <a16:creationId xmlns:a16="http://schemas.microsoft.com/office/drawing/2014/main" id="{5C62C1BC-3A6D-384F-848F-09C01A7ED8AB}"/>
              </a:ext>
            </a:extLst>
          </p:cNvPr>
          <p:cNvSpPr txBox="1"/>
          <p:nvPr/>
        </p:nvSpPr>
        <p:spPr>
          <a:xfrm>
            <a:off x="771362" y="1303058"/>
            <a:ext cx="923395" cy="2092881"/>
          </a:xfrm>
          <a:prstGeom prst="rect">
            <a:avLst/>
          </a:prstGeom>
          <a:noFill/>
        </p:spPr>
        <p:txBody>
          <a:bodyPr wrap="square" rtlCol="0">
            <a:spAutoFit/>
          </a:bodyPr>
          <a:lstStyle/>
          <a:p>
            <a:pPr algn="r">
              <a:spcAft>
                <a:spcPts val="3200"/>
              </a:spcAft>
            </a:pPr>
            <a:r>
              <a:rPr lang="nl-NL" sz="1000"/>
              <a:t>&lt; 20</a:t>
            </a:r>
          </a:p>
          <a:p>
            <a:pPr algn="r">
              <a:spcAft>
                <a:spcPts val="3200"/>
              </a:spcAft>
            </a:pPr>
            <a:r>
              <a:rPr lang="nl-NL" sz="1000"/>
              <a:t>Dagelijks</a:t>
            </a:r>
          </a:p>
          <a:p>
            <a:pPr algn="r">
              <a:spcAft>
                <a:spcPts val="3200"/>
              </a:spcAft>
            </a:pPr>
            <a:r>
              <a:rPr lang="nl-NL" sz="1000"/>
              <a:t>&lt; 1 uur</a:t>
            </a:r>
          </a:p>
          <a:p>
            <a:pPr algn="r">
              <a:spcAft>
                <a:spcPts val="3200"/>
              </a:spcAft>
            </a:pPr>
            <a:r>
              <a:rPr lang="nl-NL" sz="1000"/>
              <a:t>Binnen gemeente</a:t>
            </a:r>
          </a:p>
        </p:txBody>
      </p:sp>
      <p:pic>
        <p:nvPicPr>
          <p:cNvPr id="48" name="Afbeelding 47" descr="Afbeelding met gebouw, persoon, mobiele telefoon, buiten&#10;&#10;Automatisch gegenereerde beschrijving">
            <a:extLst>
              <a:ext uri="{FF2B5EF4-FFF2-40B4-BE49-F238E27FC236}">
                <a16:creationId xmlns:a16="http://schemas.microsoft.com/office/drawing/2014/main" id="{202B993A-B6F0-084E-9D9A-FE6A5947F78D}"/>
              </a:ext>
            </a:extLst>
          </p:cNvPr>
          <p:cNvPicPr>
            <a:picLocks noChangeAspect="1"/>
          </p:cNvPicPr>
          <p:nvPr/>
        </p:nvPicPr>
        <p:blipFill>
          <a:blip r:embed="rId4">
            <a:extLst>
              <a:ext uri="{28A0092B-C50C-407E-A947-70E740481C1C}">
                <a14:useLocalDpi xmlns:a14="http://schemas.microsoft.com/office/drawing/2010/main" val="0"/>
              </a:ext>
            </a:extLst>
          </a:blip>
          <a:srcRect l="31768" t="4021" r="1378" b="5042"/>
          <a:stretch>
            <a:fillRect/>
          </a:stretch>
        </p:blipFill>
        <p:spPr>
          <a:xfrm>
            <a:off x="4895666" y="2487753"/>
            <a:ext cx="2404800" cy="2404800"/>
          </a:xfrm>
          <a:custGeom>
            <a:avLst/>
            <a:gdLst>
              <a:gd name="connsiteX0" fmla="*/ 1202400 w 2404800"/>
              <a:gd name="connsiteY0" fmla="*/ 0 h 2404800"/>
              <a:gd name="connsiteX1" fmla="*/ 2404800 w 2404800"/>
              <a:gd name="connsiteY1" fmla="*/ 1202400 h 2404800"/>
              <a:gd name="connsiteX2" fmla="*/ 1202400 w 2404800"/>
              <a:gd name="connsiteY2" fmla="*/ 2404800 h 2404800"/>
              <a:gd name="connsiteX3" fmla="*/ 0 w 2404800"/>
              <a:gd name="connsiteY3" fmla="*/ 1202400 h 2404800"/>
              <a:gd name="connsiteX4" fmla="*/ 1202400 w 2404800"/>
              <a:gd name="connsiteY4" fmla="*/ 0 h 24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800" h="2404800">
                <a:moveTo>
                  <a:pt x="1202400" y="0"/>
                </a:moveTo>
                <a:cubicBezTo>
                  <a:pt x="1866467" y="0"/>
                  <a:pt x="2404800" y="538333"/>
                  <a:pt x="2404800" y="1202400"/>
                </a:cubicBezTo>
                <a:cubicBezTo>
                  <a:pt x="2404800" y="1866467"/>
                  <a:pt x="1866467" y="2404800"/>
                  <a:pt x="1202400" y="2404800"/>
                </a:cubicBezTo>
                <a:cubicBezTo>
                  <a:pt x="538333" y="2404800"/>
                  <a:pt x="0" y="1866467"/>
                  <a:pt x="0" y="1202400"/>
                </a:cubicBezTo>
                <a:cubicBezTo>
                  <a:pt x="0" y="538333"/>
                  <a:pt x="538333" y="0"/>
                  <a:pt x="1202400" y="0"/>
                </a:cubicBezTo>
                <a:close/>
              </a:path>
            </a:pathLst>
          </a:custGeom>
        </p:spPr>
      </p:pic>
      <p:sp>
        <p:nvSpPr>
          <p:cNvPr id="56" name="Rechthoek 55">
            <a:extLst>
              <a:ext uri="{FF2B5EF4-FFF2-40B4-BE49-F238E27FC236}">
                <a16:creationId xmlns:a16="http://schemas.microsoft.com/office/drawing/2014/main" id="{B7C6AB70-5C24-FC44-89E2-2E9661F8830B}"/>
              </a:ext>
            </a:extLst>
          </p:cNvPr>
          <p:cNvSpPr/>
          <p:nvPr/>
        </p:nvSpPr>
        <p:spPr>
          <a:xfrm flipH="1">
            <a:off x="2567546" y="1861752"/>
            <a:ext cx="879753" cy="216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E9C4AEB5-7780-E44C-8247-C91A7D90279E}"/>
              </a:ext>
            </a:extLst>
          </p:cNvPr>
          <p:cNvSpPr/>
          <p:nvPr/>
        </p:nvSpPr>
        <p:spPr>
          <a:xfrm flipH="1">
            <a:off x="2885489" y="1306133"/>
            <a:ext cx="749461" cy="216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FBDEC0CC-B8BC-8747-84E0-2DCD1C9547C7}"/>
              </a:ext>
            </a:extLst>
          </p:cNvPr>
          <p:cNvSpPr/>
          <p:nvPr/>
        </p:nvSpPr>
        <p:spPr>
          <a:xfrm flipH="1">
            <a:off x="2105343" y="2423217"/>
            <a:ext cx="336369" cy="216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3BF55460-DE75-D643-B33C-F327F889E3D7}"/>
              </a:ext>
            </a:extLst>
          </p:cNvPr>
          <p:cNvSpPr/>
          <p:nvPr/>
        </p:nvSpPr>
        <p:spPr>
          <a:xfrm flipH="1">
            <a:off x="1813868" y="2997575"/>
            <a:ext cx="593788" cy="216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30">
            <a:hlinkClick r:id="rId5" action="ppaction://hlinksldjump"/>
            <a:extLst>
              <a:ext uri="{FF2B5EF4-FFF2-40B4-BE49-F238E27FC236}">
                <a16:creationId xmlns:a16="http://schemas.microsoft.com/office/drawing/2014/main" id="{6ED33301-68C5-CDE6-BB4B-960E1B64DDE3}"/>
              </a:ext>
            </a:extLst>
          </p:cNvPr>
          <p:cNvSpPr txBox="1"/>
          <p:nvPr/>
        </p:nvSpPr>
        <p:spPr>
          <a:xfrm>
            <a:off x="11844205" y="6552908"/>
            <a:ext cx="705539" cy="276999"/>
          </a:xfrm>
          <a:prstGeom prst="rect">
            <a:avLst/>
          </a:prstGeom>
          <a:noFill/>
        </p:spPr>
        <p:txBody>
          <a:bodyPr wrap="square" rtlCol="0">
            <a:spAutoFit/>
          </a:bodyPr>
          <a:lstStyle/>
          <a:p>
            <a:pPr algn="ctr"/>
            <a:r>
              <a:rPr lang="nl-NL" sz="1200" dirty="0"/>
              <a:t>Terug</a:t>
            </a:r>
          </a:p>
        </p:txBody>
      </p:sp>
    </p:spTree>
    <p:extLst>
      <p:ext uri="{BB962C8B-B14F-4D97-AF65-F5344CB8AC3E}">
        <p14:creationId xmlns:p14="http://schemas.microsoft.com/office/powerpoint/2010/main" val="2675801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C6B03BF-81C6-E440-ACA1-DDF6C5017685}"/>
              </a:ext>
            </a:extLst>
          </p:cNvPr>
          <p:cNvSpPr/>
          <p:nvPr/>
        </p:nvSpPr>
        <p:spPr>
          <a:xfrm>
            <a:off x="-333633" y="-18706"/>
            <a:ext cx="12859265" cy="753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4CB6CB3-996D-DF4D-A368-DEC1F1B4B9E2}"/>
              </a:ext>
            </a:extLst>
          </p:cNvPr>
          <p:cNvSpPr/>
          <p:nvPr/>
        </p:nvSpPr>
        <p:spPr>
          <a:xfrm>
            <a:off x="420129" y="639170"/>
            <a:ext cx="5675870" cy="310709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7EE09598-9AB2-5B46-A3C8-CA3C7E702EF8}"/>
              </a:ext>
            </a:extLst>
          </p:cNvPr>
          <p:cNvSpPr/>
          <p:nvPr/>
        </p:nvSpPr>
        <p:spPr>
          <a:xfrm>
            <a:off x="6095999" y="639170"/>
            <a:ext cx="5675870" cy="310709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8638888B-81B6-6B4B-942A-50E9B59E125A}"/>
              </a:ext>
            </a:extLst>
          </p:cNvPr>
          <p:cNvSpPr/>
          <p:nvPr/>
        </p:nvSpPr>
        <p:spPr>
          <a:xfrm>
            <a:off x="420129" y="3747526"/>
            <a:ext cx="5675870" cy="310709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3582A84F-4A47-534D-A8AF-4BFCF19DCB4C}"/>
              </a:ext>
            </a:extLst>
          </p:cNvPr>
          <p:cNvSpPr/>
          <p:nvPr/>
        </p:nvSpPr>
        <p:spPr>
          <a:xfrm>
            <a:off x="6095999" y="3747526"/>
            <a:ext cx="5675870" cy="310709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AAA9C3C6-98A3-254E-9487-50EFF92B319D}"/>
              </a:ext>
            </a:extLst>
          </p:cNvPr>
          <p:cNvSpPr>
            <a:spLocks noChangeAspect="1"/>
          </p:cNvSpPr>
          <p:nvPr/>
        </p:nvSpPr>
        <p:spPr>
          <a:xfrm>
            <a:off x="4485080" y="2079234"/>
            <a:ext cx="3221838" cy="322183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C7176C86-FF6A-E14A-8464-299B45DA5285}"/>
              </a:ext>
            </a:extLst>
          </p:cNvPr>
          <p:cNvSpPr txBox="1"/>
          <p:nvPr/>
        </p:nvSpPr>
        <p:spPr>
          <a:xfrm>
            <a:off x="1553253" y="663881"/>
            <a:ext cx="3409622" cy="369332"/>
          </a:xfrm>
          <a:prstGeom prst="rect">
            <a:avLst/>
          </a:prstGeom>
          <a:noFill/>
        </p:spPr>
        <p:txBody>
          <a:bodyPr wrap="square" rtlCol="0">
            <a:spAutoFit/>
          </a:bodyPr>
          <a:lstStyle/>
          <a:p>
            <a:pPr algn="ctr"/>
            <a:r>
              <a:rPr lang="nl-NL"/>
              <a:t>Demografische kenmerken</a:t>
            </a:r>
          </a:p>
        </p:txBody>
      </p:sp>
      <p:sp>
        <p:nvSpPr>
          <p:cNvPr id="16" name="Tekstvak 15">
            <a:extLst>
              <a:ext uri="{FF2B5EF4-FFF2-40B4-BE49-F238E27FC236}">
                <a16:creationId xmlns:a16="http://schemas.microsoft.com/office/drawing/2014/main" id="{33C61078-1482-1548-9F74-5C6B758B3715}"/>
              </a:ext>
            </a:extLst>
          </p:cNvPr>
          <p:cNvSpPr txBox="1"/>
          <p:nvPr/>
        </p:nvSpPr>
        <p:spPr>
          <a:xfrm>
            <a:off x="1517447" y="6460575"/>
            <a:ext cx="3409622" cy="369332"/>
          </a:xfrm>
          <a:prstGeom prst="rect">
            <a:avLst/>
          </a:prstGeom>
          <a:noFill/>
        </p:spPr>
        <p:txBody>
          <a:bodyPr wrap="square" rtlCol="0">
            <a:spAutoFit/>
          </a:bodyPr>
          <a:lstStyle/>
          <a:p>
            <a:pPr algn="ctr"/>
            <a:r>
              <a:rPr lang="nl-NL"/>
              <a:t>Behoeften</a:t>
            </a:r>
          </a:p>
        </p:txBody>
      </p:sp>
      <p:sp>
        <p:nvSpPr>
          <p:cNvPr id="17" name="Tekstvak 16">
            <a:extLst>
              <a:ext uri="{FF2B5EF4-FFF2-40B4-BE49-F238E27FC236}">
                <a16:creationId xmlns:a16="http://schemas.microsoft.com/office/drawing/2014/main" id="{63E1678D-533D-574F-850F-C7B726B38ACC}"/>
              </a:ext>
            </a:extLst>
          </p:cNvPr>
          <p:cNvSpPr txBox="1"/>
          <p:nvPr/>
        </p:nvSpPr>
        <p:spPr>
          <a:xfrm>
            <a:off x="7229123" y="663881"/>
            <a:ext cx="3409622" cy="369332"/>
          </a:xfrm>
          <a:prstGeom prst="rect">
            <a:avLst/>
          </a:prstGeom>
          <a:noFill/>
        </p:spPr>
        <p:txBody>
          <a:bodyPr wrap="square" rtlCol="0">
            <a:spAutoFit/>
          </a:bodyPr>
          <a:lstStyle/>
          <a:p>
            <a:pPr algn="ctr"/>
            <a:r>
              <a:rPr lang="nl-NL"/>
              <a:t>Waarom in de binnenstad</a:t>
            </a:r>
          </a:p>
        </p:txBody>
      </p:sp>
      <p:sp>
        <p:nvSpPr>
          <p:cNvPr id="18" name="Tekstvak 17">
            <a:extLst>
              <a:ext uri="{FF2B5EF4-FFF2-40B4-BE49-F238E27FC236}">
                <a16:creationId xmlns:a16="http://schemas.microsoft.com/office/drawing/2014/main" id="{56F056EF-19A2-B241-BA96-67CD7E1C4BAE}"/>
              </a:ext>
            </a:extLst>
          </p:cNvPr>
          <p:cNvSpPr txBox="1"/>
          <p:nvPr/>
        </p:nvSpPr>
        <p:spPr>
          <a:xfrm>
            <a:off x="7229123" y="6460575"/>
            <a:ext cx="3409622" cy="369332"/>
          </a:xfrm>
          <a:prstGeom prst="rect">
            <a:avLst/>
          </a:prstGeom>
          <a:noFill/>
        </p:spPr>
        <p:txBody>
          <a:bodyPr wrap="square" rtlCol="0">
            <a:spAutoFit/>
          </a:bodyPr>
          <a:lstStyle/>
          <a:p>
            <a:pPr algn="ctr"/>
            <a:r>
              <a:rPr lang="nl-NL"/>
              <a:t>‘Tone of </a:t>
            </a:r>
            <a:r>
              <a:rPr lang="nl-NL" err="1"/>
              <a:t>voice</a:t>
            </a:r>
            <a:r>
              <a:rPr lang="nl-NL"/>
              <a:t>’</a:t>
            </a:r>
          </a:p>
        </p:txBody>
      </p:sp>
      <p:sp>
        <p:nvSpPr>
          <p:cNvPr id="30" name="Titel 3">
            <a:extLst>
              <a:ext uri="{FF2B5EF4-FFF2-40B4-BE49-F238E27FC236}">
                <a16:creationId xmlns:a16="http://schemas.microsoft.com/office/drawing/2014/main" id="{CB8AFB82-4FAC-0949-BF83-604412BAEEC9}"/>
              </a:ext>
            </a:extLst>
          </p:cNvPr>
          <p:cNvSpPr txBox="1">
            <a:spLocks/>
          </p:cNvSpPr>
          <p:nvPr/>
        </p:nvSpPr>
        <p:spPr>
          <a:xfrm>
            <a:off x="420129" y="133862"/>
            <a:ext cx="11351739" cy="666000"/>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ctr"/>
            <a:r>
              <a:rPr lang="nl-NL" err="1"/>
              <a:t>Verdiepers</a:t>
            </a:r>
            <a:r>
              <a:rPr lang="nl-NL"/>
              <a:t> (</a:t>
            </a:r>
            <a:r>
              <a:rPr lang="nl-NL" err="1"/>
              <a:t>retail</a:t>
            </a:r>
            <a:r>
              <a:rPr lang="nl-NL"/>
              <a:t>)</a:t>
            </a:r>
          </a:p>
        </p:txBody>
      </p:sp>
      <p:sp>
        <p:nvSpPr>
          <p:cNvPr id="33" name="Tekstvak 32">
            <a:extLst>
              <a:ext uri="{FF2B5EF4-FFF2-40B4-BE49-F238E27FC236}">
                <a16:creationId xmlns:a16="http://schemas.microsoft.com/office/drawing/2014/main" id="{BFBA8F03-1E15-394F-A91D-9719A9100167}"/>
              </a:ext>
            </a:extLst>
          </p:cNvPr>
          <p:cNvSpPr txBox="1"/>
          <p:nvPr/>
        </p:nvSpPr>
        <p:spPr>
          <a:xfrm>
            <a:off x="822859" y="3879073"/>
            <a:ext cx="4014684" cy="2677656"/>
          </a:xfrm>
          <a:prstGeom prst="rect">
            <a:avLst/>
          </a:prstGeom>
          <a:noFill/>
        </p:spPr>
        <p:txBody>
          <a:bodyPr wrap="square" rtlCol="0">
            <a:spAutoFit/>
          </a:bodyPr>
          <a:lstStyle/>
          <a:p>
            <a:pPr marL="285750" indent="-285750">
              <a:buFont typeface="Arial" panose="020B0604020202020204" pitchFamily="34" charset="0"/>
              <a:buChar char="•"/>
            </a:pPr>
            <a:r>
              <a:rPr lang="nl-NL" sz="1400"/>
              <a:t>Zijn niet tevreden over de winkel variëteit</a:t>
            </a:r>
          </a:p>
          <a:p>
            <a:pPr marL="285750" indent="-285750">
              <a:buFont typeface="Arial" panose="020B0604020202020204" pitchFamily="34" charset="0"/>
              <a:buChar char="•"/>
            </a:pPr>
            <a:r>
              <a:rPr lang="nl-NL" sz="1400"/>
              <a:t>Belangrijke factoren voor fysiek winkel bezoek: ervaren van producten, product direct mee en deskundig personeel</a:t>
            </a:r>
          </a:p>
          <a:p>
            <a:pPr marL="285750" indent="-285750">
              <a:buFont typeface="Arial" panose="020B0604020202020204" pitchFamily="34" charset="0"/>
              <a:buChar char="•"/>
            </a:pPr>
            <a:r>
              <a:rPr lang="nl-NL" sz="1400"/>
              <a:t>Kopen relatief weinig producten in een fysieke winkel in de binnenstad </a:t>
            </a:r>
          </a:p>
          <a:p>
            <a:pPr marL="285750" indent="-285750">
              <a:buFont typeface="Arial" panose="020B0604020202020204" pitchFamily="34" charset="0"/>
              <a:buChar char="•"/>
            </a:pPr>
            <a:r>
              <a:rPr lang="nl-NL" sz="1400"/>
              <a:t>Willen post-corona vaker lokaal gaan winkelen</a:t>
            </a:r>
          </a:p>
          <a:p>
            <a:pPr marL="285750" indent="-285750">
              <a:buFont typeface="Arial" panose="020B0604020202020204" pitchFamily="34" charset="0"/>
              <a:buChar char="•"/>
            </a:pPr>
            <a:r>
              <a:rPr lang="nl-NL" sz="1400"/>
              <a:t>Vinden het belangrijker dat post-corona de winkel lokale en duurzame producten verkoopt, dat producten op voorraad zijn en personeel deskundig is</a:t>
            </a:r>
          </a:p>
        </p:txBody>
      </p:sp>
      <p:sp>
        <p:nvSpPr>
          <p:cNvPr id="34" name="Rechthoek 33">
            <a:extLst>
              <a:ext uri="{FF2B5EF4-FFF2-40B4-BE49-F238E27FC236}">
                <a16:creationId xmlns:a16="http://schemas.microsoft.com/office/drawing/2014/main" id="{643EDFDB-9ABF-744E-9759-D1ADE03BDED3}"/>
              </a:ext>
            </a:extLst>
          </p:cNvPr>
          <p:cNvSpPr/>
          <p:nvPr/>
        </p:nvSpPr>
        <p:spPr>
          <a:xfrm>
            <a:off x="7264929" y="5325645"/>
            <a:ext cx="4140016" cy="1169551"/>
          </a:xfrm>
          <a:prstGeom prst="rect">
            <a:avLst/>
          </a:prstGeom>
        </p:spPr>
        <p:txBody>
          <a:bodyPr wrap="square">
            <a:spAutoFit/>
          </a:bodyPr>
          <a:lstStyle/>
          <a:p>
            <a:pPr marL="285750" indent="-285750">
              <a:buFont typeface="Arial" panose="020B0604020202020204" pitchFamily="34" charset="0"/>
              <a:buChar char="•"/>
            </a:pPr>
            <a:r>
              <a:rPr lang="nl-NL" sz="1400"/>
              <a:t>Eerlijk, kritisch en genuanceerd </a:t>
            </a:r>
          </a:p>
          <a:p>
            <a:pPr marL="285750" indent="-285750">
              <a:buFont typeface="Arial" panose="020B0604020202020204" pitchFamily="34" charset="0"/>
              <a:buChar char="•"/>
            </a:pPr>
            <a:r>
              <a:rPr lang="nl-NL" sz="1400"/>
              <a:t>Bied inhoud, diepgang en achtergrondinformatie </a:t>
            </a:r>
          </a:p>
          <a:p>
            <a:pPr marL="285750" indent="-285750">
              <a:buFont typeface="Arial" panose="020B0604020202020204" pitchFamily="34" charset="0"/>
              <a:buChar char="•"/>
            </a:pPr>
            <a:r>
              <a:rPr lang="nl-NL" sz="1400"/>
              <a:t>Wees inspirerend, zowel inhoudelijk als visueel </a:t>
            </a:r>
          </a:p>
        </p:txBody>
      </p:sp>
      <p:sp>
        <p:nvSpPr>
          <p:cNvPr id="35" name="Tekstvak 34">
            <a:extLst>
              <a:ext uri="{FF2B5EF4-FFF2-40B4-BE49-F238E27FC236}">
                <a16:creationId xmlns:a16="http://schemas.microsoft.com/office/drawing/2014/main" id="{F189F67C-A917-194D-8745-F8B78800CD21}"/>
              </a:ext>
            </a:extLst>
          </p:cNvPr>
          <p:cNvSpPr txBox="1"/>
          <p:nvPr/>
        </p:nvSpPr>
        <p:spPr>
          <a:xfrm>
            <a:off x="7327595" y="1166432"/>
            <a:ext cx="4014684" cy="1815882"/>
          </a:xfrm>
          <a:prstGeom prst="rect">
            <a:avLst/>
          </a:prstGeom>
          <a:noFill/>
        </p:spPr>
        <p:txBody>
          <a:bodyPr wrap="square" rtlCol="0">
            <a:spAutoFit/>
          </a:bodyPr>
          <a:lstStyle/>
          <a:p>
            <a:pPr marL="285750" indent="-285750">
              <a:buFont typeface="Arial" panose="020B0604020202020204" pitchFamily="34" charset="0"/>
              <a:buChar char="•"/>
            </a:pPr>
            <a:r>
              <a:rPr lang="nl-NL" sz="1400"/>
              <a:t>Doel bezoek: winkelen</a:t>
            </a:r>
          </a:p>
          <a:p>
            <a:pPr marL="285750" indent="-285750">
              <a:buFont typeface="Arial" panose="020B0604020202020204" pitchFamily="34" charset="0"/>
              <a:buChar char="•"/>
            </a:pPr>
            <a:r>
              <a:rPr lang="nl-NL" sz="1400"/>
              <a:t>Relatief veel in Hengelo</a:t>
            </a:r>
          </a:p>
          <a:p>
            <a:pPr marL="285750" indent="-285750">
              <a:buFont typeface="Arial" panose="020B0604020202020204" pitchFamily="34" charset="0"/>
              <a:buChar char="•"/>
            </a:pPr>
            <a:r>
              <a:rPr lang="nl-NL" sz="1400"/>
              <a:t>Komen relatief vaak met de fiets of te voet</a:t>
            </a:r>
          </a:p>
          <a:p>
            <a:pPr marL="285750" indent="-285750">
              <a:buFont typeface="Arial" panose="020B0604020202020204" pitchFamily="34" charset="0"/>
              <a:buChar char="•"/>
            </a:pPr>
            <a:r>
              <a:rPr lang="nl-NL" sz="1400"/>
              <a:t>Gezinssamenstelling relatief vaker met kinderen en minder alleenstaanden</a:t>
            </a:r>
          </a:p>
          <a:p>
            <a:pPr marL="285750" indent="-285750">
              <a:buFont typeface="Arial" panose="020B0604020202020204" pitchFamily="34" charset="0"/>
              <a:buChar char="•"/>
            </a:pPr>
            <a:r>
              <a:rPr lang="nl-NL" sz="1400"/>
              <a:t>Komen voornamelijk alleen naar de binnenstad</a:t>
            </a:r>
          </a:p>
          <a:p>
            <a:endParaRPr lang="nl-NL" sz="1400"/>
          </a:p>
        </p:txBody>
      </p:sp>
      <p:sp>
        <p:nvSpPr>
          <p:cNvPr id="36" name="Rechthoek 35">
            <a:extLst>
              <a:ext uri="{FF2B5EF4-FFF2-40B4-BE49-F238E27FC236}">
                <a16:creationId xmlns:a16="http://schemas.microsoft.com/office/drawing/2014/main" id="{A52F1826-A393-8742-BA2F-94C9F7F1BFFC}"/>
              </a:ext>
            </a:extLst>
          </p:cNvPr>
          <p:cNvSpPr/>
          <p:nvPr/>
        </p:nvSpPr>
        <p:spPr>
          <a:xfrm>
            <a:off x="1886119" y="1231495"/>
            <a:ext cx="307675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9E30F0BC-EA34-BB48-B33F-5C24FC0C3695}"/>
              </a:ext>
            </a:extLst>
          </p:cNvPr>
          <p:cNvSpPr>
            <a:spLocks noChangeAspect="1"/>
          </p:cNvSpPr>
          <p:nvPr/>
        </p:nvSpPr>
        <p:spPr>
          <a:xfrm>
            <a:off x="1703361" y="1384588"/>
            <a:ext cx="1976199"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E2C066B-69BB-DF45-AC5E-9C5B49754CC7}"/>
              </a:ext>
            </a:extLst>
          </p:cNvPr>
          <p:cNvSpPr>
            <a:spLocks noChangeAspect="1"/>
          </p:cNvSpPr>
          <p:nvPr/>
        </p:nvSpPr>
        <p:spPr>
          <a:xfrm>
            <a:off x="1703362" y="1946427"/>
            <a:ext cx="1976199"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7481D9B-B0B1-1B4E-8486-25A34A799B07}"/>
              </a:ext>
            </a:extLst>
          </p:cNvPr>
          <p:cNvSpPr>
            <a:spLocks noChangeAspect="1"/>
          </p:cNvSpPr>
          <p:nvPr/>
        </p:nvSpPr>
        <p:spPr>
          <a:xfrm>
            <a:off x="1694757" y="2508266"/>
            <a:ext cx="1976199"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FDADE41-F30E-D440-8F4A-0D9D8BAA3101}"/>
              </a:ext>
            </a:extLst>
          </p:cNvPr>
          <p:cNvSpPr>
            <a:spLocks noChangeAspect="1"/>
          </p:cNvSpPr>
          <p:nvPr/>
        </p:nvSpPr>
        <p:spPr>
          <a:xfrm>
            <a:off x="1703363" y="3070104"/>
            <a:ext cx="1976199"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kstvak 53">
            <a:extLst>
              <a:ext uri="{FF2B5EF4-FFF2-40B4-BE49-F238E27FC236}">
                <a16:creationId xmlns:a16="http://schemas.microsoft.com/office/drawing/2014/main" id="{1BE96758-58B1-854E-8C4F-7462B429B0BF}"/>
              </a:ext>
            </a:extLst>
          </p:cNvPr>
          <p:cNvSpPr txBox="1"/>
          <p:nvPr/>
        </p:nvSpPr>
        <p:spPr>
          <a:xfrm>
            <a:off x="3639253" y="1303058"/>
            <a:ext cx="1830996" cy="1938992"/>
          </a:xfrm>
          <a:prstGeom prst="rect">
            <a:avLst/>
          </a:prstGeom>
          <a:noFill/>
        </p:spPr>
        <p:txBody>
          <a:bodyPr wrap="square" rtlCol="0">
            <a:spAutoFit/>
          </a:bodyPr>
          <a:lstStyle/>
          <a:p>
            <a:pPr>
              <a:spcAft>
                <a:spcPts val="3200"/>
              </a:spcAft>
            </a:pPr>
            <a:r>
              <a:rPr lang="nl-NL" sz="1000"/>
              <a:t>&gt; 65</a:t>
            </a:r>
          </a:p>
          <a:p>
            <a:pPr>
              <a:spcAft>
                <a:spcPts val="3200"/>
              </a:spcAft>
            </a:pPr>
            <a:r>
              <a:rPr lang="nl-NL" sz="1000"/>
              <a:t>Minder dan 1x per 2 mnd.</a:t>
            </a:r>
          </a:p>
          <a:p>
            <a:pPr>
              <a:spcAft>
                <a:spcPts val="3200"/>
              </a:spcAft>
            </a:pPr>
            <a:r>
              <a:rPr lang="nl-NL" sz="1000"/>
              <a:t>&gt; 4 uur</a:t>
            </a:r>
          </a:p>
          <a:p>
            <a:pPr>
              <a:spcAft>
                <a:spcPts val="3200"/>
              </a:spcAft>
            </a:pPr>
            <a:r>
              <a:rPr lang="nl-NL" sz="1000"/>
              <a:t>Buiten regio</a:t>
            </a:r>
          </a:p>
        </p:txBody>
      </p:sp>
      <p:sp>
        <p:nvSpPr>
          <p:cNvPr id="55" name="Tekstvak 54">
            <a:extLst>
              <a:ext uri="{FF2B5EF4-FFF2-40B4-BE49-F238E27FC236}">
                <a16:creationId xmlns:a16="http://schemas.microsoft.com/office/drawing/2014/main" id="{5C62C1BC-3A6D-384F-848F-09C01A7ED8AB}"/>
              </a:ext>
            </a:extLst>
          </p:cNvPr>
          <p:cNvSpPr txBox="1"/>
          <p:nvPr/>
        </p:nvSpPr>
        <p:spPr>
          <a:xfrm>
            <a:off x="771362" y="1303058"/>
            <a:ext cx="923395" cy="2092881"/>
          </a:xfrm>
          <a:prstGeom prst="rect">
            <a:avLst/>
          </a:prstGeom>
          <a:noFill/>
        </p:spPr>
        <p:txBody>
          <a:bodyPr wrap="square" rtlCol="0">
            <a:spAutoFit/>
          </a:bodyPr>
          <a:lstStyle/>
          <a:p>
            <a:pPr algn="r">
              <a:spcAft>
                <a:spcPts val="3200"/>
              </a:spcAft>
            </a:pPr>
            <a:r>
              <a:rPr lang="nl-NL" sz="1000"/>
              <a:t>&lt; 20</a:t>
            </a:r>
          </a:p>
          <a:p>
            <a:pPr algn="r">
              <a:spcAft>
                <a:spcPts val="3200"/>
              </a:spcAft>
            </a:pPr>
            <a:r>
              <a:rPr lang="nl-NL" sz="1000"/>
              <a:t>Dagelijks</a:t>
            </a:r>
          </a:p>
          <a:p>
            <a:pPr algn="r">
              <a:spcAft>
                <a:spcPts val="3200"/>
              </a:spcAft>
            </a:pPr>
            <a:r>
              <a:rPr lang="nl-NL" sz="1000"/>
              <a:t>&lt; 1 uur</a:t>
            </a:r>
          </a:p>
          <a:p>
            <a:pPr algn="r">
              <a:spcAft>
                <a:spcPts val="3200"/>
              </a:spcAft>
            </a:pPr>
            <a:r>
              <a:rPr lang="nl-NL" sz="1000"/>
              <a:t>Binnen gemeente</a:t>
            </a:r>
          </a:p>
        </p:txBody>
      </p:sp>
      <p:sp>
        <p:nvSpPr>
          <p:cNvPr id="32" name="Tekstvak 31">
            <a:extLst>
              <a:ext uri="{FF2B5EF4-FFF2-40B4-BE49-F238E27FC236}">
                <a16:creationId xmlns:a16="http://schemas.microsoft.com/office/drawing/2014/main" id="{FF288848-FD8E-2949-8D00-1CEB78352211}"/>
              </a:ext>
            </a:extLst>
          </p:cNvPr>
          <p:cNvSpPr txBox="1"/>
          <p:nvPr/>
        </p:nvSpPr>
        <p:spPr>
          <a:xfrm>
            <a:off x="1603948" y="1042840"/>
            <a:ext cx="1500066" cy="2062103"/>
          </a:xfrm>
          <a:prstGeom prst="rect">
            <a:avLst/>
          </a:prstGeom>
          <a:noFill/>
        </p:spPr>
        <p:txBody>
          <a:bodyPr wrap="square" rtlCol="0">
            <a:spAutoFit/>
          </a:bodyPr>
          <a:lstStyle/>
          <a:p>
            <a:pPr>
              <a:spcAft>
                <a:spcPts val="3000"/>
              </a:spcAft>
            </a:pPr>
            <a:r>
              <a:rPr lang="nl-NL" sz="1200"/>
              <a:t>Leeftijd:</a:t>
            </a:r>
          </a:p>
          <a:p>
            <a:pPr>
              <a:spcAft>
                <a:spcPts val="3000"/>
              </a:spcAft>
            </a:pPr>
            <a:r>
              <a:rPr lang="nl-NL" sz="1200"/>
              <a:t>Bezoekfrequentie:</a:t>
            </a:r>
          </a:p>
          <a:p>
            <a:pPr>
              <a:spcAft>
                <a:spcPts val="3000"/>
              </a:spcAft>
            </a:pPr>
            <a:r>
              <a:rPr lang="nl-NL" sz="1200"/>
              <a:t>Bezoekduur:</a:t>
            </a:r>
          </a:p>
          <a:p>
            <a:pPr>
              <a:spcAft>
                <a:spcPts val="3000"/>
              </a:spcAft>
            </a:pPr>
            <a:r>
              <a:rPr lang="nl-NL" sz="1200"/>
              <a:t>Afkomst: </a:t>
            </a:r>
          </a:p>
        </p:txBody>
      </p:sp>
      <p:pic>
        <p:nvPicPr>
          <p:cNvPr id="46" name="Afbeelding 45">
            <a:extLst>
              <a:ext uri="{FF2B5EF4-FFF2-40B4-BE49-F238E27FC236}">
                <a16:creationId xmlns:a16="http://schemas.microsoft.com/office/drawing/2014/main" id="{21C9D234-F94D-DB4F-BF54-CCC4AD952D8D}"/>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487068" y="628817"/>
            <a:ext cx="5226466" cy="5226466"/>
          </a:xfrm>
          <a:prstGeom prst="rect">
            <a:avLst/>
          </a:prstGeom>
        </p:spPr>
      </p:pic>
      <p:pic>
        <p:nvPicPr>
          <p:cNvPr id="45" name="Afbeelding 44" descr="Afbeelding met muur, binnen, persoon&#10;&#10;Automatisch gegenereerde beschrijving">
            <a:extLst>
              <a:ext uri="{FF2B5EF4-FFF2-40B4-BE49-F238E27FC236}">
                <a16:creationId xmlns:a16="http://schemas.microsoft.com/office/drawing/2014/main" id="{0929C90D-5E2C-B14D-81B5-8C396B91B113}"/>
              </a:ext>
            </a:extLst>
          </p:cNvPr>
          <p:cNvPicPr>
            <a:picLocks noChangeAspect="1"/>
          </p:cNvPicPr>
          <p:nvPr/>
        </p:nvPicPr>
        <p:blipFill>
          <a:blip r:embed="rId4">
            <a:extLst>
              <a:ext uri="{28A0092B-C50C-407E-A947-70E740481C1C}">
                <a14:useLocalDpi xmlns:a14="http://schemas.microsoft.com/office/drawing/2010/main" val="0"/>
              </a:ext>
            </a:extLst>
          </a:blip>
          <a:srcRect l="21598" t="5517" r="21628" b="18686"/>
          <a:stretch>
            <a:fillRect/>
          </a:stretch>
        </p:blipFill>
        <p:spPr>
          <a:xfrm>
            <a:off x="4893598" y="2494515"/>
            <a:ext cx="2404800" cy="2404800"/>
          </a:xfrm>
          <a:custGeom>
            <a:avLst/>
            <a:gdLst>
              <a:gd name="connsiteX0" fmla="*/ 1202400 w 2404800"/>
              <a:gd name="connsiteY0" fmla="*/ 0 h 2404800"/>
              <a:gd name="connsiteX1" fmla="*/ 2404800 w 2404800"/>
              <a:gd name="connsiteY1" fmla="*/ 1202400 h 2404800"/>
              <a:gd name="connsiteX2" fmla="*/ 1202400 w 2404800"/>
              <a:gd name="connsiteY2" fmla="*/ 2404800 h 2404800"/>
              <a:gd name="connsiteX3" fmla="*/ 0 w 2404800"/>
              <a:gd name="connsiteY3" fmla="*/ 1202400 h 2404800"/>
              <a:gd name="connsiteX4" fmla="*/ 1202400 w 2404800"/>
              <a:gd name="connsiteY4" fmla="*/ 0 h 24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800" h="2404800">
                <a:moveTo>
                  <a:pt x="1202400" y="0"/>
                </a:moveTo>
                <a:cubicBezTo>
                  <a:pt x="1866467" y="0"/>
                  <a:pt x="2404800" y="538333"/>
                  <a:pt x="2404800" y="1202400"/>
                </a:cubicBezTo>
                <a:cubicBezTo>
                  <a:pt x="2404800" y="1866467"/>
                  <a:pt x="1866467" y="2404800"/>
                  <a:pt x="1202400" y="2404800"/>
                </a:cubicBezTo>
                <a:cubicBezTo>
                  <a:pt x="538333" y="2404800"/>
                  <a:pt x="0" y="1866467"/>
                  <a:pt x="0" y="1202400"/>
                </a:cubicBezTo>
                <a:cubicBezTo>
                  <a:pt x="0" y="538333"/>
                  <a:pt x="538333" y="0"/>
                  <a:pt x="1202400" y="0"/>
                </a:cubicBezTo>
                <a:close/>
              </a:path>
            </a:pathLst>
          </a:custGeom>
        </p:spPr>
      </p:pic>
      <p:sp>
        <p:nvSpPr>
          <p:cNvPr id="31" name="Rechthoek 30">
            <a:extLst>
              <a:ext uri="{FF2B5EF4-FFF2-40B4-BE49-F238E27FC236}">
                <a16:creationId xmlns:a16="http://schemas.microsoft.com/office/drawing/2014/main" id="{DD6CB51F-85F7-6142-B029-DD70E67E1C54}"/>
              </a:ext>
            </a:extLst>
          </p:cNvPr>
          <p:cNvSpPr/>
          <p:nvPr/>
        </p:nvSpPr>
        <p:spPr>
          <a:xfrm flipH="1">
            <a:off x="2078806" y="1866947"/>
            <a:ext cx="1273150" cy="21600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B676F4D4-8A3B-C24F-B5B9-8204CF82B4B5}"/>
              </a:ext>
            </a:extLst>
          </p:cNvPr>
          <p:cNvSpPr/>
          <p:nvPr/>
        </p:nvSpPr>
        <p:spPr>
          <a:xfrm flipH="1">
            <a:off x="2885489" y="1306133"/>
            <a:ext cx="749461" cy="21600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1337DF37-15A1-484C-BCBC-AC91051F5249}"/>
              </a:ext>
            </a:extLst>
          </p:cNvPr>
          <p:cNvSpPr/>
          <p:nvPr/>
        </p:nvSpPr>
        <p:spPr>
          <a:xfrm flipH="1">
            <a:off x="1742437" y="2436266"/>
            <a:ext cx="336369" cy="21600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DDF80CDD-428E-2849-9E67-2460B94E49D8}"/>
              </a:ext>
            </a:extLst>
          </p:cNvPr>
          <p:cNvSpPr/>
          <p:nvPr/>
        </p:nvSpPr>
        <p:spPr>
          <a:xfrm flipH="1">
            <a:off x="1813868" y="2997575"/>
            <a:ext cx="593788" cy="21600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ekstvak 40">
            <a:hlinkClick r:id="rId5" action="ppaction://hlinksldjump"/>
            <a:extLst>
              <a:ext uri="{FF2B5EF4-FFF2-40B4-BE49-F238E27FC236}">
                <a16:creationId xmlns:a16="http://schemas.microsoft.com/office/drawing/2014/main" id="{DA72EE9E-4B10-C629-E6F0-0CF0819CFBFB}"/>
              </a:ext>
            </a:extLst>
          </p:cNvPr>
          <p:cNvSpPr txBox="1"/>
          <p:nvPr/>
        </p:nvSpPr>
        <p:spPr>
          <a:xfrm>
            <a:off x="11844205" y="6552908"/>
            <a:ext cx="705539" cy="276999"/>
          </a:xfrm>
          <a:prstGeom prst="rect">
            <a:avLst/>
          </a:prstGeom>
          <a:noFill/>
        </p:spPr>
        <p:txBody>
          <a:bodyPr wrap="square" rtlCol="0">
            <a:spAutoFit/>
          </a:bodyPr>
          <a:lstStyle/>
          <a:p>
            <a:pPr algn="ctr"/>
            <a:r>
              <a:rPr lang="nl-NL" sz="1200" dirty="0"/>
              <a:t>Terug</a:t>
            </a:r>
          </a:p>
        </p:txBody>
      </p:sp>
    </p:spTree>
    <p:extLst>
      <p:ext uri="{BB962C8B-B14F-4D97-AF65-F5344CB8AC3E}">
        <p14:creationId xmlns:p14="http://schemas.microsoft.com/office/powerpoint/2010/main" val="1927461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C6B03BF-81C6-E440-ACA1-DDF6C5017685}"/>
              </a:ext>
            </a:extLst>
          </p:cNvPr>
          <p:cNvSpPr/>
          <p:nvPr/>
        </p:nvSpPr>
        <p:spPr>
          <a:xfrm>
            <a:off x="-333633" y="-18706"/>
            <a:ext cx="12859265" cy="753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4CB6CB3-996D-DF4D-A368-DEC1F1B4B9E2}"/>
              </a:ext>
            </a:extLst>
          </p:cNvPr>
          <p:cNvSpPr/>
          <p:nvPr/>
        </p:nvSpPr>
        <p:spPr>
          <a:xfrm>
            <a:off x="420129" y="639170"/>
            <a:ext cx="5675870" cy="3107092"/>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a:extLst>
              <a:ext uri="{FF2B5EF4-FFF2-40B4-BE49-F238E27FC236}">
                <a16:creationId xmlns:a16="http://schemas.microsoft.com/office/drawing/2014/main" id="{FF288848-FD8E-2949-8D00-1CEB78352211}"/>
              </a:ext>
            </a:extLst>
          </p:cNvPr>
          <p:cNvSpPr txBox="1"/>
          <p:nvPr/>
        </p:nvSpPr>
        <p:spPr>
          <a:xfrm>
            <a:off x="1603948" y="1042840"/>
            <a:ext cx="1500066" cy="2062103"/>
          </a:xfrm>
          <a:prstGeom prst="rect">
            <a:avLst/>
          </a:prstGeom>
          <a:noFill/>
        </p:spPr>
        <p:txBody>
          <a:bodyPr wrap="square" rtlCol="0">
            <a:spAutoFit/>
          </a:bodyPr>
          <a:lstStyle/>
          <a:p>
            <a:pPr>
              <a:spcAft>
                <a:spcPts val="3000"/>
              </a:spcAft>
            </a:pPr>
            <a:r>
              <a:rPr lang="nl-NL" sz="1200" dirty="0"/>
              <a:t>Leeftijd:</a:t>
            </a:r>
          </a:p>
          <a:p>
            <a:pPr>
              <a:spcAft>
                <a:spcPts val="3000"/>
              </a:spcAft>
            </a:pPr>
            <a:r>
              <a:rPr lang="nl-NL" sz="1200" dirty="0"/>
              <a:t>Bezoekfrequentie:</a:t>
            </a:r>
          </a:p>
          <a:p>
            <a:pPr>
              <a:spcAft>
                <a:spcPts val="3000"/>
              </a:spcAft>
            </a:pPr>
            <a:r>
              <a:rPr lang="nl-NL" sz="1200" dirty="0"/>
              <a:t>Bezoekduur:</a:t>
            </a:r>
          </a:p>
          <a:p>
            <a:pPr>
              <a:spcAft>
                <a:spcPts val="3000"/>
              </a:spcAft>
            </a:pPr>
            <a:r>
              <a:rPr lang="nl-NL" sz="1200" dirty="0"/>
              <a:t>Afkomst: </a:t>
            </a:r>
          </a:p>
        </p:txBody>
      </p:sp>
      <p:sp>
        <p:nvSpPr>
          <p:cNvPr id="10" name="Rechthoek 9">
            <a:extLst>
              <a:ext uri="{FF2B5EF4-FFF2-40B4-BE49-F238E27FC236}">
                <a16:creationId xmlns:a16="http://schemas.microsoft.com/office/drawing/2014/main" id="{7EE09598-9AB2-5B46-A3C8-CA3C7E702EF8}"/>
              </a:ext>
            </a:extLst>
          </p:cNvPr>
          <p:cNvSpPr/>
          <p:nvPr/>
        </p:nvSpPr>
        <p:spPr>
          <a:xfrm>
            <a:off x="6095999" y="639170"/>
            <a:ext cx="5675870" cy="3107092"/>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8638888B-81B6-6B4B-942A-50E9B59E125A}"/>
              </a:ext>
            </a:extLst>
          </p:cNvPr>
          <p:cNvSpPr/>
          <p:nvPr/>
        </p:nvSpPr>
        <p:spPr>
          <a:xfrm>
            <a:off x="420129" y="3747526"/>
            <a:ext cx="5675870" cy="3107092"/>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3582A84F-4A47-534D-A8AF-4BFCF19DCB4C}"/>
              </a:ext>
            </a:extLst>
          </p:cNvPr>
          <p:cNvSpPr/>
          <p:nvPr/>
        </p:nvSpPr>
        <p:spPr>
          <a:xfrm>
            <a:off x="6095999" y="3747526"/>
            <a:ext cx="5675870" cy="3107092"/>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AAA9C3C6-98A3-254E-9487-50EFF92B319D}"/>
              </a:ext>
            </a:extLst>
          </p:cNvPr>
          <p:cNvSpPr>
            <a:spLocks noChangeAspect="1"/>
          </p:cNvSpPr>
          <p:nvPr/>
        </p:nvSpPr>
        <p:spPr>
          <a:xfrm>
            <a:off x="4485080" y="2079234"/>
            <a:ext cx="3221838" cy="3221838"/>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C7176C86-FF6A-E14A-8464-299B45DA5285}"/>
              </a:ext>
            </a:extLst>
          </p:cNvPr>
          <p:cNvSpPr txBox="1"/>
          <p:nvPr/>
        </p:nvSpPr>
        <p:spPr>
          <a:xfrm>
            <a:off x="1553253" y="663881"/>
            <a:ext cx="3409622" cy="369332"/>
          </a:xfrm>
          <a:prstGeom prst="rect">
            <a:avLst/>
          </a:prstGeom>
          <a:noFill/>
        </p:spPr>
        <p:txBody>
          <a:bodyPr wrap="square" rtlCol="0">
            <a:spAutoFit/>
          </a:bodyPr>
          <a:lstStyle/>
          <a:p>
            <a:pPr algn="ctr"/>
            <a:r>
              <a:rPr lang="nl-NL"/>
              <a:t>Demografische kenmerken</a:t>
            </a:r>
          </a:p>
        </p:txBody>
      </p:sp>
      <p:sp>
        <p:nvSpPr>
          <p:cNvPr id="16" name="Tekstvak 15">
            <a:extLst>
              <a:ext uri="{FF2B5EF4-FFF2-40B4-BE49-F238E27FC236}">
                <a16:creationId xmlns:a16="http://schemas.microsoft.com/office/drawing/2014/main" id="{33C61078-1482-1548-9F74-5C6B758B3715}"/>
              </a:ext>
            </a:extLst>
          </p:cNvPr>
          <p:cNvSpPr txBox="1"/>
          <p:nvPr/>
        </p:nvSpPr>
        <p:spPr>
          <a:xfrm>
            <a:off x="1517447" y="6460575"/>
            <a:ext cx="3409622" cy="369332"/>
          </a:xfrm>
          <a:prstGeom prst="rect">
            <a:avLst/>
          </a:prstGeom>
          <a:noFill/>
        </p:spPr>
        <p:txBody>
          <a:bodyPr wrap="square" rtlCol="0">
            <a:spAutoFit/>
          </a:bodyPr>
          <a:lstStyle/>
          <a:p>
            <a:pPr algn="ctr"/>
            <a:r>
              <a:rPr lang="nl-NL"/>
              <a:t>Behoeften</a:t>
            </a:r>
          </a:p>
        </p:txBody>
      </p:sp>
      <p:sp>
        <p:nvSpPr>
          <p:cNvPr id="17" name="Tekstvak 16">
            <a:extLst>
              <a:ext uri="{FF2B5EF4-FFF2-40B4-BE49-F238E27FC236}">
                <a16:creationId xmlns:a16="http://schemas.microsoft.com/office/drawing/2014/main" id="{63E1678D-533D-574F-850F-C7B726B38ACC}"/>
              </a:ext>
            </a:extLst>
          </p:cNvPr>
          <p:cNvSpPr txBox="1"/>
          <p:nvPr/>
        </p:nvSpPr>
        <p:spPr>
          <a:xfrm>
            <a:off x="7229123" y="663881"/>
            <a:ext cx="3409622" cy="369332"/>
          </a:xfrm>
          <a:prstGeom prst="rect">
            <a:avLst/>
          </a:prstGeom>
          <a:noFill/>
        </p:spPr>
        <p:txBody>
          <a:bodyPr wrap="square" rtlCol="0">
            <a:spAutoFit/>
          </a:bodyPr>
          <a:lstStyle/>
          <a:p>
            <a:pPr algn="ctr"/>
            <a:r>
              <a:rPr lang="nl-NL"/>
              <a:t>Waarom in de binnenstad</a:t>
            </a:r>
          </a:p>
        </p:txBody>
      </p:sp>
      <p:sp>
        <p:nvSpPr>
          <p:cNvPr id="18" name="Tekstvak 17">
            <a:extLst>
              <a:ext uri="{FF2B5EF4-FFF2-40B4-BE49-F238E27FC236}">
                <a16:creationId xmlns:a16="http://schemas.microsoft.com/office/drawing/2014/main" id="{56F056EF-19A2-B241-BA96-67CD7E1C4BAE}"/>
              </a:ext>
            </a:extLst>
          </p:cNvPr>
          <p:cNvSpPr txBox="1"/>
          <p:nvPr/>
        </p:nvSpPr>
        <p:spPr>
          <a:xfrm>
            <a:off x="7229123" y="6460575"/>
            <a:ext cx="3409622" cy="369332"/>
          </a:xfrm>
          <a:prstGeom prst="rect">
            <a:avLst/>
          </a:prstGeom>
          <a:noFill/>
        </p:spPr>
        <p:txBody>
          <a:bodyPr wrap="square" rtlCol="0">
            <a:spAutoFit/>
          </a:bodyPr>
          <a:lstStyle/>
          <a:p>
            <a:pPr algn="ctr"/>
            <a:r>
              <a:rPr lang="nl-NL"/>
              <a:t>‘Tone of </a:t>
            </a:r>
            <a:r>
              <a:rPr lang="nl-NL" err="1"/>
              <a:t>voice</a:t>
            </a:r>
            <a:r>
              <a:rPr lang="nl-NL"/>
              <a:t>’</a:t>
            </a:r>
          </a:p>
        </p:txBody>
      </p:sp>
      <p:sp>
        <p:nvSpPr>
          <p:cNvPr id="30" name="Titel 3">
            <a:extLst>
              <a:ext uri="{FF2B5EF4-FFF2-40B4-BE49-F238E27FC236}">
                <a16:creationId xmlns:a16="http://schemas.microsoft.com/office/drawing/2014/main" id="{CB8AFB82-4FAC-0949-BF83-604412BAEEC9}"/>
              </a:ext>
            </a:extLst>
          </p:cNvPr>
          <p:cNvSpPr txBox="1">
            <a:spLocks/>
          </p:cNvSpPr>
          <p:nvPr/>
        </p:nvSpPr>
        <p:spPr>
          <a:xfrm>
            <a:off x="420129" y="133862"/>
            <a:ext cx="11351739" cy="666000"/>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ctr"/>
            <a:r>
              <a:rPr lang="nl-NL" dirty="0" err="1">
                <a:solidFill>
                  <a:schemeClr val="accent5">
                    <a:lumMod val="50000"/>
                  </a:schemeClr>
                </a:solidFill>
              </a:rPr>
              <a:t>Gehaasten</a:t>
            </a:r>
            <a:r>
              <a:rPr lang="nl-NL" dirty="0">
                <a:solidFill>
                  <a:schemeClr val="accent5">
                    <a:lumMod val="50000"/>
                  </a:schemeClr>
                </a:solidFill>
              </a:rPr>
              <a:t> (</a:t>
            </a:r>
            <a:r>
              <a:rPr lang="nl-NL" dirty="0" err="1">
                <a:solidFill>
                  <a:schemeClr val="accent5">
                    <a:lumMod val="50000"/>
                  </a:schemeClr>
                </a:solidFill>
              </a:rPr>
              <a:t>retail</a:t>
            </a:r>
            <a:r>
              <a:rPr lang="nl-NL" dirty="0">
                <a:solidFill>
                  <a:schemeClr val="accent5">
                    <a:lumMod val="50000"/>
                  </a:schemeClr>
                </a:solidFill>
              </a:rPr>
              <a:t>)</a:t>
            </a:r>
          </a:p>
        </p:txBody>
      </p:sp>
      <p:sp>
        <p:nvSpPr>
          <p:cNvPr id="35" name="Tekstvak 34">
            <a:extLst>
              <a:ext uri="{FF2B5EF4-FFF2-40B4-BE49-F238E27FC236}">
                <a16:creationId xmlns:a16="http://schemas.microsoft.com/office/drawing/2014/main" id="{F189F67C-A917-194D-8745-F8B78800CD21}"/>
              </a:ext>
            </a:extLst>
          </p:cNvPr>
          <p:cNvSpPr txBox="1"/>
          <p:nvPr/>
        </p:nvSpPr>
        <p:spPr>
          <a:xfrm>
            <a:off x="7327595" y="1166432"/>
            <a:ext cx="4014684" cy="1600438"/>
          </a:xfrm>
          <a:prstGeom prst="rect">
            <a:avLst/>
          </a:prstGeom>
          <a:noFill/>
        </p:spPr>
        <p:txBody>
          <a:bodyPr wrap="square" rtlCol="0">
            <a:spAutoFit/>
          </a:bodyPr>
          <a:lstStyle/>
          <a:p>
            <a:pPr marL="285750" indent="-285750">
              <a:buFont typeface="Arial" panose="020B0604020202020204" pitchFamily="34" charset="0"/>
              <a:buChar char="•"/>
            </a:pPr>
            <a:r>
              <a:rPr lang="nl-NL" sz="1400" dirty="0"/>
              <a:t>Doel bezoek: doelgericht winkelen</a:t>
            </a:r>
          </a:p>
          <a:p>
            <a:pPr marL="285750" indent="-285750">
              <a:buFont typeface="Arial" panose="020B0604020202020204" pitchFamily="34" charset="0"/>
              <a:buChar char="•"/>
            </a:pPr>
            <a:r>
              <a:rPr lang="nl-NL" sz="1400" dirty="0"/>
              <a:t>Komen relatief vaak met de fiets of te voet</a:t>
            </a:r>
          </a:p>
          <a:p>
            <a:pPr marL="285750" indent="-285750">
              <a:buFont typeface="Arial" panose="020B0604020202020204" pitchFamily="34" charset="0"/>
              <a:buChar char="•"/>
            </a:pPr>
            <a:r>
              <a:rPr lang="nl-NL" sz="1400" dirty="0"/>
              <a:t>Gezinssamenstelling relatief vaker alleenstaanden</a:t>
            </a:r>
          </a:p>
          <a:p>
            <a:pPr marL="285750" indent="-285750">
              <a:buFont typeface="Arial" panose="020B0604020202020204" pitchFamily="34" charset="0"/>
              <a:buChar char="•"/>
            </a:pPr>
            <a:r>
              <a:rPr lang="nl-NL" sz="1400" dirty="0"/>
              <a:t>Komen voornamelijk alleen naar de binnenstad</a:t>
            </a:r>
          </a:p>
          <a:p>
            <a:endParaRPr lang="nl-NL" sz="1400" dirty="0"/>
          </a:p>
        </p:txBody>
      </p:sp>
      <p:sp>
        <p:nvSpPr>
          <p:cNvPr id="37" name="Rechthoek 36">
            <a:extLst>
              <a:ext uri="{FF2B5EF4-FFF2-40B4-BE49-F238E27FC236}">
                <a16:creationId xmlns:a16="http://schemas.microsoft.com/office/drawing/2014/main" id="{9E30F0BC-EA34-BB48-B33F-5C24FC0C3695}"/>
              </a:ext>
            </a:extLst>
          </p:cNvPr>
          <p:cNvSpPr>
            <a:spLocks noChangeAspect="1"/>
          </p:cNvSpPr>
          <p:nvPr/>
        </p:nvSpPr>
        <p:spPr>
          <a:xfrm>
            <a:off x="1703361" y="1384588"/>
            <a:ext cx="1976199" cy="7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E2C066B-69BB-DF45-AC5E-9C5B49754CC7}"/>
              </a:ext>
            </a:extLst>
          </p:cNvPr>
          <p:cNvSpPr>
            <a:spLocks noChangeAspect="1"/>
          </p:cNvSpPr>
          <p:nvPr/>
        </p:nvSpPr>
        <p:spPr>
          <a:xfrm>
            <a:off x="1703362" y="1946427"/>
            <a:ext cx="1976199" cy="7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7481D9B-B0B1-1B4E-8486-25A34A799B07}"/>
              </a:ext>
            </a:extLst>
          </p:cNvPr>
          <p:cNvSpPr>
            <a:spLocks noChangeAspect="1"/>
          </p:cNvSpPr>
          <p:nvPr/>
        </p:nvSpPr>
        <p:spPr>
          <a:xfrm>
            <a:off x="1694757" y="2508266"/>
            <a:ext cx="1976199" cy="7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FDADE41-F30E-D440-8F4A-0D9D8BAA3101}"/>
              </a:ext>
            </a:extLst>
          </p:cNvPr>
          <p:cNvSpPr>
            <a:spLocks noChangeAspect="1"/>
          </p:cNvSpPr>
          <p:nvPr/>
        </p:nvSpPr>
        <p:spPr>
          <a:xfrm>
            <a:off x="1703363" y="3070104"/>
            <a:ext cx="1976199" cy="7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kstvak 53">
            <a:extLst>
              <a:ext uri="{FF2B5EF4-FFF2-40B4-BE49-F238E27FC236}">
                <a16:creationId xmlns:a16="http://schemas.microsoft.com/office/drawing/2014/main" id="{1BE96758-58B1-854E-8C4F-7462B429B0BF}"/>
              </a:ext>
            </a:extLst>
          </p:cNvPr>
          <p:cNvSpPr txBox="1"/>
          <p:nvPr/>
        </p:nvSpPr>
        <p:spPr>
          <a:xfrm>
            <a:off x="3639253" y="1303058"/>
            <a:ext cx="1830996" cy="1938992"/>
          </a:xfrm>
          <a:prstGeom prst="rect">
            <a:avLst/>
          </a:prstGeom>
          <a:noFill/>
        </p:spPr>
        <p:txBody>
          <a:bodyPr wrap="square" rtlCol="0">
            <a:spAutoFit/>
          </a:bodyPr>
          <a:lstStyle/>
          <a:p>
            <a:pPr>
              <a:spcAft>
                <a:spcPts val="3200"/>
              </a:spcAft>
            </a:pPr>
            <a:r>
              <a:rPr lang="nl-NL" sz="1000"/>
              <a:t>&gt; 65</a:t>
            </a:r>
          </a:p>
          <a:p>
            <a:pPr>
              <a:spcAft>
                <a:spcPts val="3200"/>
              </a:spcAft>
            </a:pPr>
            <a:r>
              <a:rPr lang="nl-NL" sz="1000"/>
              <a:t>Minder dan 1x per 2 mnd.</a:t>
            </a:r>
          </a:p>
          <a:p>
            <a:pPr>
              <a:spcAft>
                <a:spcPts val="3200"/>
              </a:spcAft>
            </a:pPr>
            <a:r>
              <a:rPr lang="nl-NL" sz="1000"/>
              <a:t>&gt; 4 uur</a:t>
            </a:r>
          </a:p>
          <a:p>
            <a:pPr>
              <a:spcAft>
                <a:spcPts val="3200"/>
              </a:spcAft>
            </a:pPr>
            <a:r>
              <a:rPr lang="nl-NL" sz="1000"/>
              <a:t>Buiten regio</a:t>
            </a:r>
          </a:p>
        </p:txBody>
      </p:sp>
      <p:sp>
        <p:nvSpPr>
          <p:cNvPr id="55" name="Tekstvak 54">
            <a:extLst>
              <a:ext uri="{FF2B5EF4-FFF2-40B4-BE49-F238E27FC236}">
                <a16:creationId xmlns:a16="http://schemas.microsoft.com/office/drawing/2014/main" id="{5C62C1BC-3A6D-384F-848F-09C01A7ED8AB}"/>
              </a:ext>
            </a:extLst>
          </p:cNvPr>
          <p:cNvSpPr txBox="1"/>
          <p:nvPr/>
        </p:nvSpPr>
        <p:spPr>
          <a:xfrm>
            <a:off x="771362" y="1303058"/>
            <a:ext cx="923395" cy="2092881"/>
          </a:xfrm>
          <a:prstGeom prst="rect">
            <a:avLst/>
          </a:prstGeom>
          <a:noFill/>
        </p:spPr>
        <p:txBody>
          <a:bodyPr wrap="square" rtlCol="0">
            <a:spAutoFit/>
          </a:bodyPr>
          <a:lstStyle/>
          <a:p>
            <a:pPr algn="r">
              <a:spcAft>
                <a:spcPts val="3200"/>
              </a:spcAft>
            </a:pPr>
            <a:r>
              <a:rPr lang="nl-NL" sz="1000"/>
              <a:t>&lt; 20</a:t>
            </a:r>
          </a:p>
          <a:p>
            <a:pPr algn="r">
              <a:spcAft>
                <a:spcPts val="3200"/>
              </a:spcAft>
            </a:pPr>
            <a:r>
              <a:rPr lang="nl-NL" sz="1000"/>
              <a:t>Dagelijks</a:t>
            </a:r>
          </a:p>
          <a:p>
            <a:pPr algn="r">
              <a:spcAft>
                <a:spcPts val="3200"/>
              </a:spcAft>
            </a:pPr>
            <a:r>
              <a:rPr lang="nl-NL" sz="1000"/>
              <a:t>&lt; 1 uur</a:t>
            </a:r>
          </a:p>
          <a:p>
            <a:pPr algn="r">
              <a:spcAft>
                <a:spcPts val="3200"/>
              </a:spcAft>
            </a:pPr>
            <a:r>
              <a:rPr lang="nl-NL" sz="1000"/>
              <a:t>Binnen gemeente</a:t>
            </a:r>
          </a:p>
        </p:txBody>
      </p:sp>
      <p:pic>
        <p:nvPicPr>
          <p:cNvPr id="46" name="Afbeelding 45">
            <a:extLst>
              <a:ext uri="{FF2B5EF4-FFF2-40B4-BE49-F238E27FC236}">
                <a16:creationId xmlns:a16="http://schemas.microsoft.com/office/drawing/2014/main" id="{21C9D234-F94D-DB4F-BF54-CCC4AD952D8D}"/>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501098" y="528871"/>
            <a:ext cx="5226466" cy="5226466"/>
          </a:xfrm>
          <a:prstGeom prst="rect">
            <a:avLst/>
          </a:prstGeom>
        </p:spPr>
      </p:pic>
      <p:pic>
        <p:nvPicPr>
          <p:cNvPr id="45" name="Afbeelding 44" descr="Afbeelding met muur, binnen, persoon&#10;&#10;Automatisch gegenereerde beschrijving">
            <a:extLst>
              <a:ext uri="{FF2B5EF4-FFF2-40B4-BE49-F238E27FC236}">
                <a16:creationId xmlns:a16="http://schemas.microsoft.com/office/drawing/2014/main" id="{0929C90D-5E2C-B14D-81B5-8C396B91B113}"/>
              </a:ext>
            </a:extLst>
          </p:cNvPr>
          <p:cNvPicPr>
            <a:picLocks noChangeAspect="1"/>
          </p:cNvPicPr>
          <p:nvPr/>
        </p:nvPicPr>
        <p:blipFill>
          <a:blip r:embed="rId4">
            <a:extLst>
              <a:ext uri="{28A0092B-C50C-407E-A947-70E740481C1C}">
                <a14:useLocalDpi xmlns:a14="http://schemas.microsoft.com/office/drawing/2010/main" val="0"/>
              </a:ext>
            </a:extLst>
          </a:blip>
          <a:srcRect l="21598" t="5517" r="21628" b="18686"/>
          <a:stretch>
            <a:fillRect/>
          </a:stretch>
        </p:blipFill>
        <p:spPr>
          <a:xfrm>
            <a:off x="4893598" y="2494515"/>
            <a:ext cx="2404800" cy="2404800"/>
          </a:xfrm>
          <a:custGeom>
            <a:avLst/>
            <a:gdLst>
              <a:gd name="connsiteX0" fmla="*/ 1202400 w 2404800"/>
              <a:gd name="connsiteY0" fmla="*/ 0 h 2404800"/>
              <a:gd name="connsiteX1" fmla="*/ 2404800 w 2404800"/>
              <a:gd name="connsiteY1" fmla="*/ 1202400 h 2404800"/>
              <a:gd name="connsiteX2" fmla="*/ 1202400 w 2404800"/>
              <a:gd name="connsiteY2" fmla="*/ 2404800 h 2404800"/>
              <a:gd name="connsiteX3" fmla="*/ 0 w 2404800"/>
              <a:gd name="connsiteY3" fmla="*/ 1202400 h 2404800"/>
              <a:gd name="connsiteX4" fmla="*/ 1202400 w 2404800"/>
              <a:gd name="connsiteY4" fmla="*/ 0 h 24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800" h="2404800">
                <a:moveTo>
                  <a:pt x="1202400" y="0"/>
                </a:moveTo>
                <a:cubicBezTo>
                  <a:pt x="1866467" y="0"/>
                  <a:pt x="2404800" y="538333"/>
                  <a:pt x="2404800" y="1202400"/>
                </a:cubicBezTo>
                <a:cubicBezTo>
                  <a:pt x="2404800" y="1866467"/>
                  <a:pt x="1866467" y="2404800"/>
                  <a:pt x="1202400" y="2404800"/>
                </a:cubicBezTo>
                <a:cubicBezTo>
                  <a:pt x="538333" y="2404800"/>
                  <a:pt x="0" y="1866467"/>
                  <a:pt x="0" y="1202400"/>
                </a:cubicBezTo>
                <a:cubicBezTo>
                  <a:pt x="0" y="538333"/>
                  <a:pt x="538333" y="0"/>
                  <a:pt x="1202400" y="0"/>
                </a:cubicBezTo>
                <a:close/>
              </a:path>
            </a:pathLst>
          </a:custGeom>
        </p:spPr>
      </p:pic>
      <p:sp>
        <p:nvSpPr>
          <p:cNvPr id="31" name="Rechthoek 30">
            <a:extLst>
              <a:ext uri="{FF2B5EF4-FFF2-40B4-BE49-F238E27FC236}">
                <a16:creationId xmlns:a16="http://schemas.microsoft.com/office/drawing/2014/main" id="{DD6CB51F-85F7-6142-B029-DD70E67E1C54}"/>
              </a:ext>
            </a:extLst>
          </p:cNvPr>
          <p:cNvSpPr/>
          <p:nvPr/>
        </p:nvSpPr>
        <p:spPr>
          <a:xfrm flipH="1">
            <a:off x="1711271" y="1866817"/>
            <a:ext cx="1273150" cy="2160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B676F4D4-8A3B-C24F-B5B9-8204CF82B4B5}"/>
              </a:ext>
            </a:extLst>
          </p:cNvPr>
          <p:cNvSpPr/>
          <p:nvPr/>
        </p:nvSpPr>
        <p:spPr>
          <a:xfrm flipH="1">
            <a:off x="2323230" y="1305740"/>
            <a:ext cx="749461" cy="2160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1337DF37-15A1-484C-BCBC-AC91051F5249}"/>
              </a:ext>
            </a:extLst>
          </p:cNvPr>
          <p:cNvSpPr/>
          <p:nvPr/>
        </p:nvSpPr>
        <p:spPr>
          <a:xfrm flipH="1">
            <a:off x="1742437" y="2436266"/>
            <a:ext cx="336369" cy="2160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DDF80CDD-428E-2849-9E67-2460B94E49D8}"/>
              </a:ext>
            </a:extLst>
          </p:cNvPr>
          <p:cNvSpPr/>
          <p:nvPr/>
        </p:nvSpPr>
        <p:spPr>
          <a:xfrm flipH="1">
            <a:off x="1813868" y="2997575"/>
            <a:ext cx="593788" cy="2160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ekstvak 40">
            <a:hlinkClick r:id="rId5" action="ppaction://hlinksldjump"/>
            <a:extLst>
              <a:ext uri="{FF2B5EF4-FFF2-40B4-BE49-F238E27FC236}">
                <a16:creationId xmlns:a16="http://schemas.microsoft.com/office/drawing/2014/main" id="{DA72EE9E-4B10-C629-E6F0-0CF0819CFBFB}"/>
              </a:ext>
            </a:extLst>
          </p:cNvPr>
          <p:cNvSpPr txBox="1"/>
          <p:nvPr/>
        </p:nvSpPr>
        <p:spPr>
          <a:xfrm>
            <a:off x="11844205" y="6552908"/>
            <a:ext cx="705539" cy="276999"/>
          </a:xfrm>
          <a:prstGeom prst="rect">
            <a:avLst/>
          </a:prstGeom>
          <a:noFill/>
        </p:spPr>
        <p:txBody>
          <a:bodyPr wrap="square" rtlCol="0">
            <a:spAutoFit/>
          </a:bodyPr>
          <a:lstStyle/>
          <a:p>
            <a:pPr algn="ctr"/>
            <a:r>
              <a:rPr lang="nl-NL" sz="1200" dirty="0"/>
              <a:t>Terug</a:t>
            </a:r>
          </a:p>
        </p:txBody>
      </p:sp>
      <p:pic>
        <p:nvPicPr>
          <p:cNvPr id="5" name="Afbeelding 4" descr="Crop ethnic buyer shopping online on smartphone in street cafe · Free Stock  Photo">
            <a:extLst>
              <a:ext uri="{FF2B5EF4-FFF2-40B4-BE49-F238E27FC236}">
                <a16:creationId xmlns:a16="http://schemas.microsoft.com/office/drawing/2014/main" id="{798A5DD7-287C-E9D0-F53F-17F7F617B9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2316" r="1566" b="15715"/>
          <a:stretch>
            <a:fillRect/>
          </a:stretch>
        </p:blipFill>
        <p:spPr bwMode="auto">
          <a:xfrm rot="20987873">
            <a:off x="4892965" y="2495160"/>
            <a:ext cx="2404800" cy="2403509"/>
          </a:xfrm>
          <a:custGeom>
            <a:avLst/>
            <a:gdLst>
              <a:gd name="connsiteX0" fmla="*/ 862537 w 1959922"/>
              <a:gd name="connsiteY0" fmla="*/ 0 h 1958869"/>
              <a:gd name="connsiteX1" fmla="*/ 1097385 w 1959922"/>
              <a:gd name="connsiteY1" fmla="*/ 0 h 1958869"/>
              <a:gd name="connsiteX2" fmla="*/ 1177458 w 1959922"/>
              <a:gd name="connsiteY2" fmla="*/ 12262 h 1958869"/>
              <a:gd name="connsiteX3" fmla="*/ 1959922 w 1959922"/>
              <a:gd name="connsiteY3" fmla="*/ 975577 h 1958869"/>
              <a:gd name="connsiteX4" fmla="*/ 979961 w 1959922"/>
              <a:gd name="connsiteY4" fmla="*/ 1958869 h 1958869"/>
              <a:gd name="connsiteX5" fmla="*/ 0 w 1959922"/>
              <a:gd name="connsiteY5" fmla="*/ 975577 h 1958869"/>
              <a:gd name="connsiteX6" fmla="*/ 782465 w 1959922"/>
              <a:gd name="connsiteY6" fmla="*/ 12262 h 195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22" h="1958869">
                <a:moveTo>
                  <a:pt x="862537" y="0"/>
                </a:moveTo>
                <a:lnTo>
                  <a:pt x="1097385" y="0"/>
                </a:lnTo>
                <a:lnTo>
                  <a:pt x="1177458" y="12262"/>
                </a:lnTo>
                <a:cubicBezTo>
                  <a:pt x="1624010" y="103951"/>
                  <a:pt x="1959922" y="500402"/>
                  <a:pt x="1959922" y="975577"/>
                </a:cubicBezTo>
                <a:cubicBezTo>
                  <a:pt x="1959922" y="1518634"/>
                  <a:pt x="1521179" y="1958869"/>
                  <a:pt x="979961" y="1958869"/>
                </a:cubicBezTo>
                <a:cubicBezTo>
                  <a:pt x="438743" y="1958869"/>
                  <a:pt x="0" y="1518634"/>
                  <a:pt x="0" y="975577"/>
                </a:cubicBezTo>
                <a:cubicBezTo>
                  <a:pt x="0" y="500402"/>
                  <a:pt x="335913" y="103951"/>
                  <a:pt x="782465" y="12262"/>
                </a:cubicBezTo>
                <a:close/>
              </a:path>
            </a:pathLst>
          </a:custGeom>
          <a:noFill/>
          <a:ln w="762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644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C6B03BF-81C6-E440-ACA1-DDF6C5017685}"/>
              </a:ext>
            </a:extLst>
          </p:cNvPr>
          <p:cNvSpPr/>
          <p:nvPr/>
        </p:nvSpPr>
        <p:spPr>
          <a:xfrm>
            <a:off x="-333633" y="-18706"/>
            <a:ext cx="12859265" cy="753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4CB6CB3-996D-DF4D-A368-DEC1F1B4B9E2}"/>
              </a:ext>
            </a:extLst>
          </p:cNvPr>
          <p:cNvSpPr/>
          <p:nvPr/>
        </p:nvSpPr>
        <p:spPr>
          <a:xfrm>
            <a:off x="420129" y="639170"/>
            <a:ext cx="5675870" cy="3107092"/>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7EE09598-9AB2-5B46-A3C8-CA3C7E702EF8}"/>
              </a:ext>
            </a:extLst>
          </p:cNvPr>
          <p:cNvSpPr/>
          <p:nvPr/>
        </p:nvSpPr>
        <p:spPr>
          <a:xfrm>
            <a:off x="6095999" y="639170"/>
            <a:ext cx="5675870" cy="3107092"/>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8638888B-81B6-6B4B-942A-50E9B59E125A}"/>
              </a:ext>
            </a:extLst>
          </p:cNvPr>
          <p:cNvSpPr/>
          <p:nvPr/>
        </p:nvSpPr>
        <p:spPr>
          <a:xfrm>
            <a:off x="420129" y="3747526"/>
            <a:ext cx="5675870" cy="3107092"/>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3582A84F-4A47-534D-A8AF-4BFCF19DCB4C}"/>
              </a:ext>
            </a:extLst>
          </p:cNvPr>
          <p:cNvSpPr/>
          <p:nvPr/>
        </p:nvSpPr>
        <p:spPr>
          <a:xfrm>
            <a:off x="6095999" y="3747526"/>
            <a:ext cx="5675870" cy="3107092"/>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AAA9C3C6-98A3-254E-9487-50EFF92B319D}"/>
              </a:ext>
            </a:extLst>
          </p:cNvPr>
          <p:cNvSpPr>
            <a:spLocks noChangeAspect="1"/>
          </p:cNvSpPr>
          <p:nvPr/>
        </p:nvSpPr>
        <p:spPr>
          <a:xfrm>
            <a:off x="4485080" y="2079234"/>
            <a:ext cx="3221838" cy="3221838"/>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C7176C86-FF6A-E14A-8464-299B45DA5285}"/>
              </a:ext>
            </a:extLst>
          </p:cNvPr>
          <p:cNvSpPr txBox="1"/>
          <p:nvPr/>
        </p:nvSpPr>
        <p:spPr>
          <a:xfrm>
            <a:off x="1553253" y="663881"/>
            <a:ext cx="3409622" cy="369332"/>
          </a:xfrm>
          <a:prstGeom prst="rect">
            <a:avLst/>
          </a:prstGeom>
          <a:noFill/>
        </p:spPr>
        <p:txBody>
          <a:bodyPr wrap="square" rtlCol="0">
            <a:spAutoFit/>
          </a:bodyPr>
          <a:lstStyle/>
          <a:p>
            <a:pPr algn="ctr"/>
            <a:r>
              <a:rPr lang="nl-NL"/>
              <a:t>Demografische kenmerken</a:t>
            </a:r>
          </a:p>
        </p:txBody>
      </p:sp>
      <p:sp>
        <p:nvSpPr>
          <p:cNvPr id="16" name="Tekstvak 15">
            <a:extLst>
              <a:ext uri="{FF2B5EF4-FFF2-40B4-BE49-F238E27FC236}">
                <a16:creationId xmlns:a16="http://schemas.microsoft.com/office/drawing/2014/main" id="{33C61078-1482-1548-9F74-5C6B758B3715}"/>
              </a:ext>
            </a:extLst>
          </p:cNvPr>
          <p:cNvSpPr txBox="1"/>
          <p:nvPr/>
        </p:nvSpPr>
        <p:spPr>
          <a:xfrm>
            <a:off x="1517447" y="6460575"/>
            <a:ext cx="3409622" cy="369332"/>
          </a:xfrm>
          <a:prstGeom prst="rect">
            <a:avLst/>
          </a:prstGeom>
          <a:noFill/>
        </p:spPr>
        <p:txBody>
          <a:bodyPr wrap="square" rtlCol="0">
            <a:spAutoFit/>
          </a:bodyPr>
          <a:lstStyle/>
          <a:p>
            <a:pPr algn="ctr"/>
            <a:r>
              <a:rPr lang="nl-NL"/>
              <a:t>Behoeften</a:t>
            </a:r>
          </a:p>
        </p:txBody>
      </p:sp>
      <p:sp>
        <p:nvSpPr>
          <p:cNvPr id="17" name="Tekstvak 16">
            <a:extLst>
              <a:ext uri="{FF2B5EF4-FFF2-40B4-BE49-F238E27FC236}">
                <a16:creationId xmlns:a16="http://schemas.microsoft.com/office/drawing/2014/main" id="{63E1678D-533D-574F-850F-C7B726B38ACC}"/>
              </a:ext>
            </a:extLst>
          </p:cNvPr>
          <p:cNvSpPr txBox="1"/>
          <p:nvPr/>
        </p:nvSpPr>
        <p:spPr>
          <a:xfrm>
            <a:off x="7229123" y="663881"/>
            <a:ext cx="3409622" cy="369332"/>
          </a:xfrm>
          <a:prstGeom prst="rect">
            <a:avLst/>
          </a:prstGeom>
          <a:noFill/>
        </p:spPr>
        <p:txBody>
          <a:bodyPr wrap="square" rtlCol="0">
            <a:spAutoFit/>
          </a:bodyPr>
          <a:lstStyle/>
          <a:p>
            <a:pPr algn="ctr"/>
            <a:r>
              <a:rPr lang="nl-NL"/>
              <a:t>Waarom in de binnenstad</a:t>
            </a:r>
          </a:p>
        </p:txBody>
      </p:sp>
      <p:sp>
        <p:nvSpPr>
          <p:cNvPr id="18" name="Tekstvak 17">
            <a:extLst>
              <a:ext uri="{FF2B5EF4-FFF2-40B4-BE49-F238E27FC236}">
                <a16:creationId xmlns:a16="http://schemas.microsoft.com/office/drawing/2014/main" id="{56F056EF-19A2-B241-BA96-67CD7E1C4BAE}"/>
              </a:ext>
            </a:extLst>
          </p:cNvPr>
          <p:cNvSpPr txBox="1"/>
          <p:nvPr/>
        </p:nvSpPr>
        <p:spPr>
          <a:xfrm>
            <a:off x="7229123" y="6460575"/>
            <a:ext cx="3409622" cy="369332"/>
          </a:xfrm>
          <a:prstGeom prst="rect">
            <a:avLst/>
          </a:prstGeom>
          <a:noFill/>
        </p:spPr>
        <p:txBody>
          <a:bodyPr wrap="square" rtlCol="0">
            <a:spAutoFit/>
          </a:bodyPr>
          <a:lstStyle/>
          <a:p>
            <a:pPr algn="ctr"/>
            <a:r>
              <a:rPr lang="nl-NL"/>
              <a:t>‘Tone of </a:t>
            </a:r>
            <a:r>
              <a:rPr lang="nl-NL" err="1"/>
              <a:t>voice</a:t>
            </a:r>
            <a:r>
              <a:rPr lang="nl-NL"/>
              <a:t>’</a:t>
            </a:r>
          </a:p>
        </p:txBody>
      </p:sp>
      <p:sp>
        <p:nvSpPr>
          <p:cNvPr id="30" name="Titel 3">
            <a:extLst>
              <a:ext uri="{FF2B5EF4-FFF2-40B4-BE49-F238E27FC236}">
                <a16:creationId xmlns:a16="http://schemas.microsoft.com/office/drawing/2014/main" id="{CB8AFB82-4FAC-0949-BF83-604412BAEEC9}"/>
              </a:ext>
            </a:extLst>
          </p:cNvPr>
          <p:cNvSpPr txBox="1">
            <a:spLocks/>
          </p:cNvSpPr>
          <p:nvPr/>
        </p:nvSpPr>
        <p:spPr>
          <a:xfrm>
            <a:off x="420129" y="133862"/>
            <a:ext cx="11351739" cy="666000"/>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ctr"/>
            <a:r>
              <a:rPr lang="nl-NL">
                <a:solidFill>
                  <a:srgbClr val="7030A0"/>
                </a:solidFill>
              </a:rPr>
              <a:t>Plezierbelevers / pioniers (horeca)</a:t>
            </a:r>
          </a:p>
        </p:txBody>
      </p:sp>
      <p:sp>
        <p:nvSpPr>
          <p:cNvPr id="33" name="Tekstvak 32">
            <a:extLst>
              <a:ext uri="{FF2B5EF4-FFF2-40B4-BE49-F238E27FC236}">
                <a16:creationId xmlns:a16="http://schemas.microsoft.com/office/drawing/2014/main" id="{BFBA8F03-1E15-394F-A91D-9719A9100167}"/>
              </a:ext>
            </a:extLst>
          </p:cNvPr>
          <p:cNvSpPr txBox="1"/>
          <p:nvPr/>
        </p:nvSpPr>
        <p:spPr>
          <a:xfrm>
            <a:off x="822859" y="3961518"/>
            <a:ext cx="4014684" cy="2246769"/>
          </a:xfrm>
          <a:prstGeom prst="rect">
            <a:avLst/>
          </a:prstGeom>
          <a:noFill/>
        </p:spPr>
        <p:txBody>
          <a:bodyPr wrap="square" rtlCol="0">
            <a:spAutoFit/>
          </a:bodyPr>
          <a:lstStyle/>
          <a:p>
            <a:pPr marL="285750" indent="-285750">
              <a:buFont typeface="Arial" panose="020B0604020202020204" pitchFamily="34" charset="0"/>
              <a:buChar char="•"/>
            </a:pPr>
            <a:r>
              <a:rPr lang="nl-NL" sz="1400"/>
              <a:t>Zijn neutraal over de winkel variëteit</a:t>
            </a:r>
          </a:p>
          <a:p>
            <a:pPr marL="285750" indent="-285750">
              <a:buFont typeface="Arial" panose="020B0604020202020204" pitchFamily="34" charset="0"/>
              <a:buChar char="•"/>
            </a:pPr>
            <a:r>
              <a:rPr lang="nl-NL" sz="1400"/>
              <a:t>Belangrijke factoren voor fysiek winkel bezoek: product direct mee en ervaren van de producten</a:t>
            </a:r>
          </a:p>
          <a:p>
            <a:pPr marL="285750" indent="-285750">
              <a:buFont typeface="Arial" panose="020B0604020202020204" pitchFamily="34" charset="0"/>
              <a:buChar char="•"/>
            </a:pPr>
            <a:r>
              <a:rPr lang="nl-NL" sz="1400"/>
              <a:t>Kopen relatief weinig producten in een fysieke winkel in de binnenstad </a:t>
            </a:r>
          </a:p>
          <a:p>
            <a:pPr marL="285750" indent="-285750">
              <a:buFont typeface="Arial" panose="020B0604020202020204" pitchFamily="34" charset="0"/>
              <a:buChar char="•"/>
            </a:pPr>
            <a:r>
              <a:rPr lang="nl-NL" sz="1400"/>
              <a:t>Willen post-corona vaker fysiek winkelen, zowel in de binnenstad als lokaal</a:t>
            </a:r>
          </a:p>
          <a:p>
            <a:pPr marL="285750" indent="-285750">
              <a:buFont typeface="Arial" panose="020B0604020202020204" pitchFamily="34" charset="0"/>
              <a:buChar char="•"/>
            </a:pPr>
            <a:r>
              <a:rPr lang="nl-NL" sz="1400"/>
              <a:t>Hebben geen uitgesproken wensen over wat de winkel zou moeten bieden post-corona</a:t>
            </a:r>
          </a:p>
        </p:txBody>
      </p:sp>
      <p:sp>
        <p:nvSpPr>
          <p:cNvPr id="34" name="Rechthoek 33">
            <a:extLst>
              <a:ext uri="{FF2B5EF4-FFF2-40B4-BE49-F238E27FC236}">
                <a16:creationId xmlns:a16="http://schemas.microsoft.com/office/drawing/2014/main" id="{643EDFDB-9ABF-744E-9759-D1ADE03BDED3}"/>
              </a:ext>
            </a:extLst>
          </p:cNvPr>
          <p:cNvSpPr/>
          <p:nvPr/>
        </p:nvSpPr>
        <p:spPr>
          <a:xfrm>
            <a:off x="7289925" y="5159153"/>
            <a:ext cx="4140016" cy="1169551"/>
          </a:xfrm>
          <a:prstGeom prst="rect">
            <a:avLst/>
          </a:prstGeom>
        </p:spPr>
        <p:txBody>
          <a:bodyPr wrap="square">
            <a:spAutoFit/>
          </a:bodyPr>
          <a:lstStyle/>
          <a:p>
            <a:pPr marL="285750" indent="-285750">
              <a:buFont typeface="Arial" panose="020B0604020202020204" pitchFamily="34" charset="0"/>
              <a:buChar char="•"/>
            </a:pPr>
            <a:r>
              <a:rPr lang="nl-NL" sz="1400"/>
              <a:t>Snel, direct, rebels en informeel </a:t>
            </a:r>
          </a:p>
          <a:p>
            <a:pPr marL="285750" indent="-285750">
              <a:buFont typeface="Arial" panose="020B0604020202020204" pitchFamily="34" charset="0"/>
              <a:buChar char="•"/>
            </a:pPr>
            <a:r>
              <a:rPr lang="nl-NL" sz="1400"/>
              <a:t>Wees enthousiast, prikkelend, direct en recht door zee</a:t>
            </a:r>
          </a:p>
          <a:p>
            <a:pPr marL="285750" indent="-285750">
              <a:buFont typeface="Arial" panose="020B0604020202020204" pitchFamily="34" charset="0"/>
              <a:buChar char="•"/>
            </a:pPr>
            <a:r>
              <a:rPr lang="nl-NL" sz="1400"/>
              <a:t>Gebruik opvallende visuele elementen </a:t>
            </a:r>
          </a:p>
          <a:p>
            <a:pPr marL="285750" indent="-285750">
              <a:buFont typeface="Arial" panose="020B0604020202020204" pitchFamily="34" charset="0"/>
              <a:buChar char="•"/>
            </a:pPr>
            <a:r>
              <a:rPr lang="nl-NL" sz="1400"/>
              <a:t>Zet in op keuzevrijheid in woord en beeld</a:t>
            </a:r>
          </a:p>
        </p:txBody>
      </p:sp>
      <p:sp>
        <p:nvSpPr>
          <p:cNvPr id="35" name="Tekstvak 34">
            <a:extLst>
              <a:ext uri="{FF2B5EF4-FFF2-40B4-BE49-F238E27FC236}">
                <a16:creationId xmlns:a16="http://schemas.microsoft.com/office/drawing/2014/main" id="{F189F67C-A917-194D-8745-F8B78800CD21}"/>
              </a:ext>
            </a:extLst>
          </p:cNvPr>
          <p:cNvSpPr txBox="1"/>
          <p:nvPr/>
        </p:nvSpPr>
        <p:spPr>
          <a:xfrm>
            <a:off x="7327595" y="1166432"/>
            <a:ext cx="4014684" cy="1815882"/>
          </a:xfrm>
          <a:prstGeom prst="rect">
            <a:avLst/>
          </a:prstGeom>
          <a:noFill/>
        </p:spPr>
        <p:txBody>
          <a:bodyPr wrap="square" rtlCol="0">
            <a:spAutoFit/>
          </a:bodyPr>
          <a:lstStyle/>
          <a:p>
            <a:pPr marL="285750" indent="-285750">
              <a:buFont typeface="Arial" panose="020B0604020202020204" pitchFamily="34" charset="0"/>
              <a:buChar char="•"/>
            </a:pPr>
            <a:r>
              <a:rPr lang="nl-NL" sz="1400"/>
              <a:t>Doel bezoek: Horeca bezoek en ontmoeten vrienden/bekenden</a:t>
            </a:r>
          </a:p>
          <a:p>
            <a:pPr marL="285750" indent="-285750">
              <a:buFont typeface="Arial" panose="020B0604020202020204" pitchFamily="34" charset="0"/>
              <a:buChar char="•"/>
            </a:pPr>
            <a:r>
              <a:rPr lang="nl-NL" sz="1400"/>
              <a:t>Relatief weinig in Enschede</a:t>
            </a:r>
          </a:p>
          <a:p>
            <a:pPr marL="285750" indent="-285750">
              <a:buFont typeface="Arial" panose="020B0604020202020204" pitchFamily="34" charset="0"/>
              <a:buChar char="•"/>
            </a:pPr>
            <a:r>
              <a:rPr lang="nl-NL" sz="1400"/>
              <a:t>Komen relatief vaak met auto, fiets of te voet</a:t>
            </a:r>
          </a:p>
          <a:p>
            <a:pPr marL="285750" indent="-285750">
              <a:buFont typeface="Arial" panose="020B0604020202020204" pitchFamily="34" charset="0"/>
              <a:buChar char="•"/>
            </a:pPr>
            <a:r>
              <a:rPr lang="nl-NL" sz="1400"/>
              <a:t>Gezinssamenstelling relatief vaker zonder kinderen en alleenstaand</a:t>
            </a:r>
          </a:p>
          <a:p>
            <a:pPr marL="285750" indent="-285750">
              <a:buFont typeface="Arial" panose="020B0604020202020204" pitchFamily="34" charset="0"/>
              <a:buChar char="•"/>
            </a:pPr>
            <a:r>
              <a:rPr lang="nl-NL" sz="1400"/>
              <a:t>Komen in een groep naar de binnenstad</a:t>
            </a:r>
          </a:p>
          <a:p>
            <a:endParaRPr lang="nl-NL" sz="1400"/>
          </a:p>
        </p:txBody>
      </p:sp>
      <p:sp>
        <p:nvSpPr>
          <p:cNvPr id="37" name="Rechthoek 36">
            <a:extLst>
              <a:ext uri="{FF2B5EF4-FFF2-40B4-BE49-F238E27FC236}">
                <a16:creationId xmlns:a16="http://schemas.microsoft.com/office/drawing/2014/main" id="{9E30F0BC-EA34-BB48-B33F-5C24FC0C3695}"/>
              </a:ext>
            </a:extLst>
          </p:cNvPr>
          <p:cNvSpPr>
            <a:spLocks noChangeAspect="1"/>
          </p:cNvSpPr>
          <p:nvPr/>
        </p:nvSpPr>
        <p:spPr>
          <a:xfrm>
            <a:off x="1703361" y="1384588"/>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E2C066B-69BB-DF45-AC5E-9C5B49754CC7}"/>
              </a:ext>
            </a:extLst>
          </p:cNvPr>
          <p:cNvSpPr>
            <a:spLocks noChangeAspect="1"/>
          </p:cNvSpPr>
          <p:nvPr/>
        </p:nvSpPr>
        <p:spPr>
          <a:xfrm>
            <a:off x="1703362" y="1946427"/>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7481D9B-B0B1-1B4E-8486-25A34A799B07}"/>
              </a:ext>
            </a:extLst>
          </p:cNvPr>
          <p:cNvSpPr>
            <a:spLocks noChangeAspect="1"/>
          </p:cNvSpPr>
          <p:nvPr/>
        </p:nvSpPr>
        <p:spPr>
          <a:xfrm>
            <a:off x="1694757" y="2508266"/>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FDADE41-F30E-D440-8F4A-0D9D8BAA3101}"/>
              </a:ext>
            </a:extLst>
          </p:cNvPr>
          <p:cNvSpPr>
            <a:spLocks noChangeAspect="1"/>
          </p:cNvSpPr>
          <p:nvPr/>
        </p:nvSpPr>
        <p:spPr>
          <a:xfrm>
            <a:off x="1703363" y="3070104"/>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kstvak 53">
            <a:extLst>
              <a:ext uri="{FF2B5EF4-FFF2-40B4-BE49-F238E27FC236}">
                <a16:creationId xmlns:a16="http://schemas.microsoft.com/office/drawing/2014/main" id="{1BE96758-58B1-854E-8C4F-7462B429B0BF}"/>
              </a:ext>
            </a:extLst>
          </p:cNvPr>
          <p:cNvSpPr txBox="1"/>
          <p:nvPr/>
        </p:nvSpPr>
        <p:spPr>
          <a:xfrm>
            <a:off x="3639253" y="1303058"/>
            <a:ext cx="1830996" cy="1938992"/>
          </a:xfrm>
          <a:prstGeom prst="rect">
            <a:avLst/>
          </a:prstGeom>
          <a:noFill/>
        </p:spPr>
        <p:txBody>
          <a:bodyPr wrap="square" rtlCol="0">
            <a:spAutoFit/>
          </a:bodyPr>
          <a:lstStyle/>
          <a:p>
            <a:pPr>
              <a:spcAft>
                <a:spcPts val="3200"/>
              </a:spcAft>
            </a:pPr>
            <a:r>
              <a:rPr lang="nl-NL" sz="1000"/>
              <a:t>&gt; 65</a:t>
            </a:r>
          </a:p>
          <a:p>
            <a:pPr>
              <a:spcAft>
                <a:spcPts val="3200"/>
              </a:spcAft>
            </a:pPr>
            <a:r>
              <a:rPr lang="nl-NL" sz="1000"/>
              <a:t>Minder dan 1x per 2 mnd.</a:t>
            </a:r>
          </a:p>
          <a:p>
            <a:pPr>
              <a:spcAft>
                <a:spcPts val="3200"/>
              </a:spcAft>
            </a:pPr>
            <a:r>
              <a:rPr lang="nl-NL" sz="1000"/>
              <a:t>&gt; 4 uur</a:t>
            </a:r>
          </a:p>
          <a:p>
            <a:pPr>
              <a:spcAft>
                <a:spcPts val="3200"/>
              </a:spcAft>
            </a:pPr>
            <a:r>
              <a:rPr lang="nl-NL" sz="1000"/>
              <a:t>Buiten regio</a:t>
            </a:r>
          </a:p>
        </p:txBody>
      </p:sp>
      <p:sp>
        <p:nvSpPr>
          <p:cNvPr id="55" name="Tekstvak 54">
            <a:extLst>
              <a:ext uri="{FF2B5EF4-FFF2-40B4-BE49-F238E27FC236}">
                <a16:creationId xmlns:a16="http://schemas.microsoft.com/office/drawing/2014/main" id="{5C62C1BC-3A6D-384F-848F-09C01A7ED8AB}"/>
              </a:ext>
            </a:extLst>
          </p:cNvPr>
          <p:cNvSpPr txBox="1"/>
          <p:nvPr/>
        </p:nvSpPr>
        <p:spPr>
          <a:xfrm>
            <a:off x="771362" y="1303058"/>
            <a:ext cx="923395" cy="2092881"/>
          </a:xfrm>
          <a:prstGeom prst="rect">
            <a:avLst/>
          </a:prstGeom>
          <a:noFill/>
        </p:spPr>
        <p:txBody>
          <a:bodyPr wrap="square" rtlCol="0">
            <a:spAutoFit/>
          </a:bodyPr>
          <a:lstStyle/>
          <a:p>
            <a:pPr algn="r">
              <a:spcAft>
                <a:spcPts val="3200"/>
              </a:spcAft>
            </a:pPr>
            <a:r>
              <a:rPr lang="nl-NL" sz="1000"/>
              <a:t>&lt; 20</a:t>
            </a:r>
          </a:p>
          <a:p>
            <a:pPr algn="r">
              <a:spcAft>
                <a:spcPts val="3200"/>
              </a:spcAft>
            </a:pPr>
            <a:r>
              <a:rPr lang="nl-NL" sz="1000"/>
              <a:t>Dagelijks</a:t>
            </a:r>
          </a:p>
          <a:p>
            <a:pPr algn="r">
              <a:spcAft>
                <a:spcPts val="3200"/>
              </a:spcAft>
            </a:pPr>
            <a:r>
              <a:rPr lang="nl-NL" sz="1000"/>
              <a:t>&lt; 1 uur</a:t>
            </a:r>
          </a:p>
          <a:p>
            <a:pPr algn="r">
              <a:spcAft>
                <a:spcPts val="3200"/>
              </a:spcAft>
            </a:pPr>
            <a:r>
              <a:rPr lang="nl-NL" sz="1000"/>
              <a:t>Binnen gemeente</a:t>
            </a:r>
          </a:p>
        </p:txBody>
      </p:sp>
      <p:sp>
        <p:nvSpPr>
          <p:cNvPr id="32" name="Tekstvak 31">
            <a:extLst>
              <a:ext uri="{FF2B5EF4-FFF2-40B4-BE49-F238E27FC236}">
                <a16:creationId xmlns:a16="http://schemas.microsoft.com/office/drawing/2014/main" id="{FF288848-FD8E-2949-8D00-1CEB78352211}"/>
              </a:ext>
            </a:extLst>
          </p:cNvPr>
          <p:cNvSpPr txBox="1"/>
          <p:nvPr/>
        </p:nvSpPr>
        <p:spPr>
          <a:xfrm>
            <a:off x="1603948" y="1042840"/>
            <a:ext cx="1500066" cy="2062103"/>
          </a:xfrm>
          <a:prstGeom prst="rect">
            <a:avLst/>
          </a:prstGeom>
          <a:noFill/>
        </p:spPr>
        <p:txBody>
          <a:bodyPr wrap="square" rtlCol="0">
            <a:spAutoFit/>
          </a:bodyPr>
          <a:lstStyle/>
          <a:p>
            <a:pPr>
              <a:spcAft>
                <a:spcPts val="3000"/>
              </a:spcAft>
            </a:pPr>
            <a:r>
              <a:rPr lang="nl-NL" sz="1200"/>
              <a:t>Leeftijd:</a:t>
            </a:r>
          </a:p>
          <a:p>
            <a:pPr>
              <a:spcAft>
                <a:spcPts val="3000"/>
              </a:spcAft>
            </a:pPr>
            <a:r>
              <a:rPr lang="nl-NL" sz="1200"/>
              <a:t>Bezoekfrequentie:</a:t>
            </a:r>
          </a:p>
          <a:p>
            <a:pPr>
              <a:spcAft>
                <a:spcPts val="3000"/>
              </a:spcAft>
            </a:pPr>
            <a:r>
              <a:rPr lang="nl-NL" sz="1200"/>
              <a:t>Bezoekduur:</a:t>
            </a:r>
          </a:p>
          <a:p>
            <a:pPr>
              <a:spcAft>
                <a:spcPts val="3000"/>
              </a:spcAft>
            </a:pPr>
            <a:r>
              <a:rPr lang="nl-NL" sz="1200"/>
              <a:t>Afkomst: </a:t>
            </a:r>
          </a:p>
        </p:txBody>
      </p:sp>
      <p:pic>
        <p:nvPicPr>
          <p:cNvPr id="5" name="Afbeelding 4">
            <a:extLst>
              <a:ext uri="{FF2B5EF4-FFF2-40B4-BE49-F238E27FC236}">
                <a16:creationId xmlns:a16="http://schemas.microsoft.com/office/drawing/2014/main" id="{766C71F6-A0A7-EA40-A329-EFBE1369FA39}"/>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4717807" y="2221152"/>
            <a:ext cx="2938001" cy="2938001"/>
          </a:xfrm>
          <a:prstGeom prst="rect">
            <a:avLst/>
          </a:prstGeom>
        </p:spPr>
      </p:pic>
      <p:pic>
        <p:nvPicPr>
          <p:cNvPr id="43" name="Afbeelding 42" descr="Afbeelding met tafel, persoon, koffie, kop&#10;&#10;Automatisch gegenereerde beschrijving">
            <a:extLst>
              <a:ext uri="{FF2B5EF4-FFF2-40B4-BE49-F238E27FC236}">
                <a16:creationId xmlns:a16="http://schemas.microsoft.com/office/drawing/2014/main" id="{DE5DB6A4-F1F7-7B40-9F0F-CFB596C8396C}"/>
              </a:ext>
            </a:extLst>
          </p:cNvPr>
          <p:cNvPicPr>
            <a:picLocks noChangeAspect="1"/>
          </p:cNvPicPr>
          <p:nvPr/>
        </p:nvPicPr>
        <p:blipFill>
          <a:blip r:embed="rId3">
            <a:extLst>
              <a:ext uri="{28A0092B-C50C-407E-A947-70E740481C1C}">
                <a14:useLocalDpi xmlns:a14="http://schemas.microsoft.com/office/drawing/2010/main" val="0"/>
              </a:ext>
            </a:extLst>
          </a:blip>
          <a:srcRect l="12737" r="23087" b="14916"/>
          <a:stretch>
            <a:fillRect/>
          </a:stretch>
        </p:blipFill>
        <p:spPr>
          <a:xfrm>
            <a:off x="4893598" y="2498164"/>
            <a:ext cx="2404800" cy="2391186"/>
          </a:xfrm>
          <a:custGeom>
            <a:avLst/>
            <a:gdLst>
              <a:gd name="connsiteX0" fmla="*/ 1030935 w 2404800"/>
              <a:gd name="connsiteY0" fmla="*/ 0 h 2391186"/>
              <a:gd name="connsiteX1" fmla="*/ 1373866 w 2404800"/>
              <a:gd name="connsiteY1" fmla="*/ 0 h 2391186"/>
              <a:gd name="connsiteX2" fmla="*/ 1444726 w 2404800"/>
              <a:gd name="connsiteY2" fmla="*/ 10815 h 2391186"/>
              <a:gd name="connsiteX3" fmla="*/ 2404800 w 2404800"/>
              <a:gd name="connsiteY3" fmla="*/ 1188786 h 2391186"/>
              <a:gd name="connsiteX4" fmla="*/ 1202400 w 2404800"/>
              <a:gd name="connsiteY4" fmla="*/ 2391186 h 2391186"/>
              <a:gd name="connsiteX5" fmla="*/ 0 w 2404800"/>
              <a:gd name="connsiteY5" fmla="*/ 1188786 h 2391186"/>
              <a:gd name="connsiteX6" fmla="*/ 960075 w 2404800"/>
              <a:gd name="connsiteY6" fmla="*/ 10815 h 239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800" h="2391186">
                <a:moveTo>
                  <a:pt x="1030935" y="0"/>
                </a:moveTo>
                <a:lnTo>
                  <a:pt x="1373866" y="0"/>
                </a:lnTo>
                <a:lnTo>
                  <a:pt x="1444726" y="10815"/>
                </a:lnTo>
                <a:cubicBezTo>
                  <a:pt x="1992639" y="122934"/>
                  <a:pt x="2404800" y="607727"/>
                  <a:pt x="2404800" y="1188786"/>
                </a:cubicBezTo>
                <a:cubicBezTo>
                  <a:pt x="2404800" y="1852853"/>
                  <a:pt x="1866467" y="2391186"/>
                  <a:pt x="1202400" y="2391186"/>
                </a:cubicBezTo>
                <a:cubicBezTo>
                  <a:pt x="538333" y="2391186"/>
                  <a:pt x="0" y="1852853"/>
                  <a:pt x="0" y="1188786"/>
                </a:cubicBezTo>
                <a:cubicBezTo>
                  <a:pt x="0" y="607727"/>
                  <a:pt x="412162" y="122934"/>
                  <a:pt x="960075" y="10815"/>
                </a:cubicBezTo>
                <a:close/>
              </a:path>
            </a:pathLst>
          </a:custGeom>
        </p:spPr>
      </p:pic>
      <p:sp>
        <p:nvSpPr>
          <p:cNvPr id="41" name="Rechthoek 40">
            <a:extLst>
              <a:ext uri="{FF2B5EF4-FFF2-40B4-BE49-F238E27FC236}">
                <a16:creationId xmlns:a16="http://schemas.microsoft.com/office/drawing/2014/main" id="{8B305E87-C735-AC43-99B1-689BB7428477}"/>
              </a:ext>
            </a:extLst>
          </p:cNvPr>
          <p:cNvSpPr/>
          <p:nvPr/>
        </p:nvSpPr>
        <p:spPr>
          <a:xfrm flipH="1">
            <a:off x="2078806" y="1866947"/>
            <a:ext cx="1273150" cy="216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B7C6AB70-5C24-FC44-89E2-2E9661F8830B}"/>
              </a:ext>
            </a:extLst>
          </p:cNvPr>
          <p:cNvSpPr/>
          <p:nvPr/>
        </p:nvSpPr>
        <p:spPr>
          <a:xfrm flipH="1">
            <a:off x="1813866" y="1298833"/>
            <a:ext cx="818497" cy="216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8103E11E-E0AA-AD48-9AE1-9B19595C5CED}"/>
              </a:ext>
            </a:extLst>
          </p:cNvPr>
          <p:cNvSpPr/>
          <p:nvPr/>
        </p:nvSpPr>
        <p:spPr>
          <a:xfrm flipH="1">
            <a:off x="2550823" y="2423217"/>
            <a:ext cx="336369" cy="216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32942FE3-EE8F-F643-9CB0-7F179F1B10C5}"/>
              </a:ext>
            </a:extLst>
          </p:cNvPr>
          <p:cNvSpPr/>
          <p:nvPr/>
        </p:nvSpPr>
        <p:spPr>
          <a:xfrm flipH="1">
            <a:off x="1813868" y="2997575"/>
            <a:ext cx="593788" cy="216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hlinkClick r:id="rId4" action="ppaction://hlinksldjump"/>
            <a:extLst>
              <a:ext uri="{FF2B5EF4-FFF2-40B4-BE49-F238E27FC236}">
                <a16:creationId xmlns:a16="http://schemas.microsoft.com/office/drawing/2014/main" id="{78CA62FF-4162-B255-388B-293B9E9387AC}"/>
              </a:ext>
            </a:extLst>
          </p:cNvPr>
          <p:cNvSpPr txBox="1"/>
          <p:nvPr/>
        </p:nvSpPr>
        <p:spPr>
          <a:xfrm>
            <a:off x="11844205" y="6552908"/>
            <a:ext cx="705539" cy="276999"/>
          </a:xfrm>
          <a:prstGeom prst="rect">
            <a:avLst/>
          </a:prstGeom>
          <a:noFill/>
        </p:spPr>
        <p:txBody>
          <a:bodyPr wrap="square" rtlCol="0">
            <a:spAutoFit/>
          </a:bodyPr>
          <a:lstStyle/>
          <a:p>
            <a:pPr algn="ctr"/>
            <a:r>
              <a:rPr lang="nl-NL" sz="1200" dirty="0"/>
              <a:t>Terug</a:t>
            </a:r>
          </a:p>
        </p:txBody>
      </p:sp>
    </p:spTree>
    <p:extLst>
      <p:ext uri="{BB962C8B-B14F-4D97-AF65-F5344CB8AC3E}">
        <p14:creationId xmlns:p14="http://schemas.microsoft.com/office/powerpoint/2010/main" val="3312958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C6B03BF-81C6-E440-ACA1-DDF6C5017685}"/>
              </a:ext>
            </a:extLst>
          </p:cNvPr>
          <p:cNvSpPr/>
          <p:nvPr/>
        </p:nvSpPr>
        <p:spPr>
          <a:xfrm>
            <a:off x="-333633" y="-18706"/>
            <a:ext cx="12859265" cy="753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4CB6CB3-996D-DF4D-A368-DEC1F1B4B9E2}"/>
              </a:ext>
            </a:extLst>
          </p:cNvPr>
          <p:cNvSpPr/>
          <p:nvPr/>
        </p:nvSpPr>
        <p:spPr>
          <a:xfrm>
            <a:off x="420129" y="639170"/>
            <a:ext cx="5675870" cy="310709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a:extLst>
              <a:ext uri="{FF2B5EF4-FFF2-40B4-BE49-F238E27FC236}">
                <a16:creationId xmlns:a16="http://schemas.microsoft.com/office/drawing/2014/main" id="{FF288848-FD8E-2949-8D00-1CEB78352211}"/>
              </a:ext>
            </a:extLst>
          </p:cNvPr>
          <p:cNvSpPr txBox="1"/>
          <p:nvPr/>
        </p:nvSpPr>
        <p:spPr>
          <a:xfrm>
            <a:off x="1603948" y="1042840"/>
            <a:ext cx="1500066" cy="2062103"/>
          </a:xfrm>
          <a:prstGeom prst="rect">
            <a:avLst/>
          </a:prstGeom>
          <a:noFill/>
        </p:spPr>
        <p:txBody>
          <a:bodyPr wrap="square" rtlCol="0">
            <a:spAutoFit/>
          </a:bodyPr>
          <a:lstStyle/>
          <a:p>
            <a:pPr>
              <a:spcAft>
                <a:spcPts val="3000"/>
              </a:spcAft>
            </a:pPr>
            <a:r>
              <a:rPr lang="nl-NL" sz="1200"/>
              <a:t>Leeftijd:</a:t>
            </a:r>
          </a:p>
          <a:p>
            <a:pPr>
              <a:spcAft>
                <a:spcPts val="3000"/>
              </a:spcAft>
            </a:pPr>
            <a:r>
              <a:rPr lang="nl-NL" sz="1200"/>
              <a:t>Bezoekfrequentie:</a:t>
            </a:r>
          </a:p>
          <a:p>
            <a:pPr>
              <a:spcAft>
                <a:spcPts val="3000"/>
              </a:spcAft>
            </a:pPr>
            <a:r>
              <a:rPr lang="nl-NL" sz="1200"/>
              <a:t>Bezoekduur:</a:t>
            </a:r>
          </a:p>
          <a:p>
            <a:pPr>
              <a:spcAft>
                <a:spcPts val="3000"/>
              </a:spcAft>
            </a:pPr>
            <a:r>
              <a:rPr lang="nl-NL" sz="1200"/>
              <a:t>Afkomst: </a:t>
            </a:r>
          </a:p>
        </p:txBody>
      </p:sp>
      <p:sp>
        <p:nvSpPr>
          <p:cNvPr id="10" name="Rechthoek 9">
            <a:extLst>
              <a:ext uri="{FF2B5EF4-FFF2-40B4-BE49-F238E27FC236}">
                <a16:creationId xmlns:a16="http://schemas.microsoft.com/office/drawing/2014/main" id="{7EE09598-9AB2-5B46-A3C8-CA3C7E702EF8}"/>
              </a:ext>
            </a:extLst>
          </p:cNvPr>
          <p:cNvSpPr/>
          <p:nvPr/>
        </p:nvSpPr>
        <p:spPr>
          <a:xfrm>
            <a:off x="6095999" y="639170"/>
            <a:ext cx="5675870" cy="310709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8638888B-81B6-6B4B-942A-50E9B59E125A}"/>
              </a:ext>
            </a:extLst>
          </p:cNvPr>
          <p:cNvSpPr/>
          <p:nvPr/>
        </p:nvSpPr>
        <p:spPr>
          <a:xfrm>
            <a:off x="420129" y="3747526"/>
            <a:ext cx="5675870" cy="310709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3582A84F-4A47-534D-A8AF-4BFCF19DCB4C}"/>
              </a:ext>
            </a:extLst>
          </p:cNvPr>
          <p:cNvSpPr/>
          <p:nvPr/>
        </p:nvSpPr>
        <p:spPr>
          <a:xfrm>
            <a:off x="6095999" y="3747526"/>
            <a:ext cx="5675870" cy="310709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AAA9C3C6-98A3-254E-9487-50EFF92B319D}"/>
              </a:ext>
            </a:extLst>
          </p:cNvPr>
          <p:cNvSpPr>
            <a:spLocks noChangeAspect="1"/>
          </p:cNvSpPr>
          <p:nvPr/>
        </p:nvSpPr>
        <p:spPr>
          <a:xfrm>
            <a:off x="4485080" y="2079234"/>
            <a:ext cx="3221838" cy="3221838"/>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C7176C86-FF6A-E14A-8464-299B45DA5285}"/>
              </a:ext>
            </a:extLst>
          </p:cNvPr>
          <p:cNvSpPr txBox="1"/>
          <p:nvPr/>
        </p:nvSpPr>
        <p:spPr>
          <a:xfrm>
            <a:off x="1553253" y="663881"/>
            <a:ext cx="3409622" cy="369332"/>
          </a:xfrm>
          <a:prstGeom prst="rect">
            <a:avLst/>
          </a:prstGeom>
          <a:noFill/>
        </p:spPr>
        <p:txBody>
          <a:bodyPr wrap="square" rtlCol="0">
            <a:spAutoFit/>
          </a:bodyPr>
          <a:lstStyle/>
          <a:p>
            <a:pPr algn="ctr"/>
            <a:r>
              <a:rPr lang="nl-NL"/>
              <a:t>Demografische kenmerken</a:t>
            </a:r>
          </a:p>
        </p:txBody>
      </p:sp>
      <p:sp>
        <p:nvSpPr>
          <p:cNvPr id="16" name="Tekstvak 15">
            <a:extLst>
              <a:ext uri="{FF2B5EF4-FFF2-40B4-BE49-F238E27FC236}">
                <a16:creationId xmlns:a16="http://schemas.microsoft.com/office/drawing/2014/main" id="{33C61078-1482-1548-9F74-5C6B758B3715}"/>
              </a:ext>
            </a:extLst>
          </p:cNvPr>
          <p:cNvSpPr txBox="1"/>
          <p:nvPr/>
        </p:nvSpPr>
        <p:spPr>
          <a:xfrm>
            <a:off x="1517447" y="6460575"/>
            <a:ext cx="3409622" cy="369332"/>
          </a:xfrm>
          <a:prstGeom prst="rect">
            <a:avLst/>
          </a:prstGeom>
          <a:noFill/>
        </p:spPr>
        <p:txBody>
          <a:bodyPr wrap="square" rtlCol="0">
            <a:spAutoFit/>
          </a:bodyPr>
          <a:lstStyle/>
          <a:p>
            <a:pPr algn="ctr"/>
            <a:r>
              <a:rPr lang="nl-NL"/>
              <a:t>Behoeften</a:t>
            </a:r>
          </a:p>
        </p:txBody>
      </p:sp>
      <p:sp>
        <p:nvSpPr>
          <p:cNvPr id="17" name="Tekstvak 16">
            <a:extLst>
              <a:ext uri="{FF2B5EF4-FFF2-40B4-BE49-F238E27FC236}">
                <a16:creationId xmlns:a16="http://schemas.microsoft.com/office/drawing/2014/main" id="{63E1678D-533D-574F-850F-C7B726B38ACC}"/>
              </a:ext>
            </a:extLst>
          </p:cNvPr>
          <p:cNvSpPr txBox="1"/>
          <p:nvPr/>
        </p:nvSpPr>
        <p:spPr>
          <a:xfrm>
            <a:off x="7229123" y="663881"/>
            <a:ext cx="3409622" cy="369332"/>
          </a:xfrm>
          <a:prstGeom prst="rect">
            <a:avLst/>
          </a:prstGeom>
          <a:noFill/>
        </p:spPr>
        <p:txBody>
          <a:bodyPr wrap="square" rtlCol="0">
            <a:spAutoFit/>
          </a:bodyPr>
          <a:lstStyle/>
          <a:p>
            <a:pPr algn="ctr"/>
            <a:r>
              <a:rPr lang="nl-NL"/>
              <a:t>Waarom in de binnenstad</a:t>
            </a:r>
          </a:p>
        </p:txBody>
      </p:sp>
      <p:sp>
        <p:nvSpPr>
          <p:cNvPr id="18" name="Tekstvak 17">
            <a:extLst>
              <a:ext uri="{FF2B5EF4-FFF2-40B4-BE49-F238E27FC236}">
                <a16:creationId xmlns:a16="http://schemas.microsoft.com/office/drawing/2014/main" id="{56F056EF-19A2-B241-BA96-67CD7E1C4BAE}"/>
              </a:ext>
            </a:extLst>
          </p:cNvPr>
          <p:cNvSpPr txBox="1"/>
          <p:nvPr/>
        </p:nvSpPr>
        <p:spPr>
          <a:xfrm>
            <a:off x="7229123" y="6460575"/>
            <a:ext cx="3409622" cy="369332"/>
          </a:xfrm>
          <a:prstGeom prst="rect">
            <a:avLst/>
          </a:prstGeom>
          <a:noFill/>
        </p:spPr>
        <p:txBody>
          <a:bodyPr wrap="square" rtlCol="0">
            <a:spAutoFit/>
          </a:bodyPr>
          <a:lstStyle/>
          <a:p>
            <a:pPr algn="ctr"/>
            <a:r>
              <a:rPr lang="nl-NL"/>
              <a:t>‘Tone of </a:t>
            </a:r>
            <a:r>
              <a:rPr lang="nl-NL" err="1"/>
              <a:t>voice</a:t>
            </a:r>
            <a:r>
              <a:rPr lang="nl-NL"/>
              <a:t>’</a:t>
            </a:r>
          </a:p>
        </p:txBody>
      </p:sp>
      <p:sp>
        <p:nvSpPr>
          <p:cNvPr id="30" name="Titel 3">
            <a:extLst>
              <a:ext uri="{FF2B5EF4-FFF2-40B4-BE49-F238E27FC236}">
                <a16:creationId xmlns:a16="http://schemas.microsoft.com/office/drawing/2014/main" id="{CB8AFB82-4FAC-0949-BF83-604412BAEEC9}"/>
              </a:ext>
            </a:extLst>
          </p:cNvPr>
          <p:cNvSpPr txBox="1">
            <a:spLocks/>
          </p:cNvSpPr>
          <p:nvPr/>
        </p:nvSpPr>
        <p:spPr>
          <a:xfrm>
            <a:off x="420129" y="133862"/>
            <a:ext cx="11351739" cy="666000"/>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ctr"/>
            <a:r>
              <a:rPr lang="nl-NL">
                <a:ln>
                  <a:solidFill>
                    <a:schemeClr val="tx1"/>
                  </a:solidFill>
                </a:ln>
                <a:solidFill>
                  <a:srgbClr val="FFFF00"/>
                </a:solidFill>
              </a:rPr>
              <a:t>Gezelligheidsplanners (horeca)</a:t>
            </a:r>
          </a:p>
        </p:txBody>
      </p:sp>
      <p:sp>
        <p:nvSpPr>
          <p:cNvPr id="33" name="Tekstvak 32">
            <a:extLst>
              <a:ext uri="{FF2B5EF4-FFF2-40B4-BE49-F238E27FC236}">
                <a16:creationId xmlns:a16="http://schemas.microsoft.com/office/drawing/2014/main" id="{BFBA8F03-1E15-394F-A91D-9719A9100167}"/>
              </a:ext>
            </a:extLst>
          </p:cNvPr>
          <p:cNvSpPr txBox="1"/>
          <p:nvPr/>
        </p:nvSpPr>
        <p:spPr>
          <a:xfrm>
            <a:off x="822859" y="3961518"/>
            <a:ext cx="4014684" cy="2246769"/>
          </a:xfrm>
          <a:prstGeom prst="rect">
            <a:avLst/>
          </a:prstGeom>
          <a:noFill/>
        </p:spPr>
        <p:txBody>
          <a:bodyPr wrap="square" rtlCol="0">
            <a:spAutoFit/>
          </a:bodyPr>
          <a:lstStyle/>
          <a:p>
            <a:pPr marL="285750" indent="-285750">
              <a:buFont typeface="Arial" panose="020B0604020202020204" pitchFamily="34" charset="0"/>
              <a:buChar char="•"/>
            </a:pPr>
            <a:r>
              <a:rPr lang="nl-NL" sz="1400"/>
              <a:t>Zijn tevreden over de winkel variëteit</a:t>
            </a:r>
          </a:p>
          <a:p>
            <a:pPr marL="285750" indent="-285750">
              <a:buFont typeface="Arial" panose="020B0604020202020204" pitchFamily="34" charset="0"/>
              <a:buChar char="•"/>
            </a:pPr>
            <a:r>
              <a:rPr lang="nl-NL" sz="1400"/>
              <a:t>Belangrijke factoren voor fysiek winkel bezoek: maakt beleving compleet en het ervaren van de producten</a:t>
            </a:r>
          </a:p>
          <a:p>
            <a:pPr marL="285750" indent="-285750">
              <a:buFont typeface="Arial" panose="020B0604020202020204" pitchFamily="34" charset="0"/>
              <a:buChar char="•"/>
            </a:pPr>
            <a:r>
              <a:rPr lang="nl-NL" sz="1400"/>
              <a:t>Kopen relatief weinig producten in een fysieke winkel in de binnenstad </a:t>
            </a:r>
          </a:p>
          <a:p>
            <a:pPr marL="285750" indent="-285750">
              <a:buFont typeface="Arial" panose="020B0604020202020204" pitchFamily="34" charset="0"/>
              <a:buChar char="•"/>
            </a:pPr>
            <a:r>
              <a:rPr lang="nl-NL" sz="1400"/>
              <a:t>Willen post-corona vaker online of lokaal gaan winkelen</a:t>
            </a:r>
          </a:p>
          <a:p>
            <a:pPr marL="285750" indent="-285750">
              <a:buFont typeface="Arial" panose="020B0604020202020204" pitchFamily="34" charset="0"/>
              <a:buChar char="•"/>
            </a:pPr>
            <a:r>
              <a:rPr lang="nl-NL" sz="1400"/>
              <a:t>Hebben geen uitgesproken wensen over wat de winkel zou moeten bieden post-corona</a:t>
            </a:r>
          </a:p>
        </p:txBody>
      </p:sp>
      <p:sp>
        <p:nvSpPr>
          <p:cNvPr id="34" name="Rechthoek 33">
            <a:extLst>
              <a:ext uri="{FF2B5EF4-FFF2-40B4-BE49-F238E27FC236}">
                <a16:creationId xmlns:a16="http://schemas.microsoft.com/office/drawing/2014/main" id="{643EDFDB-9ABF-744E-9759-D1ADE03BDED3}"/>
              </a:ext>
            </a:extLst>
          </p:cNvPr>
          <p:cNvSpPr/>
          <p:nvPr/>
        </p:nvSpPr>
        <p:spPr>
          <a:xfrm>
            <a:off x="7264929" y="5325645"/>
            <a:ext cx="4140016" cy="954107"/>
          </a:xfrm>
          <a:prstGeom prst="rect">
            <a:avLst/>
          </a:prstGeom>
        </p:spPr>
        <p:txBody>
          <a:bodyPr wrap="square">
            <a:spAutoFit/>
          </a:bodyPr>
          <a:lstStyle/>
          <a:p>
            <a:pPr marL="285750" indent="-285750">
              <a:buFont typeface="Arial" panose="020B0604020202020204" pitchFamily="34" charset="0"/>
              <a:buChar char="•"/>
            </a:pPr>
            <a:r>
              <a:rPr lang="nl-NL" sz="1400"/>
              <a:t>Helder en eenduidig </a:t>
            </a:r>
          </a:p>
          <a:p>
            <a:pPr marL="285750" indent="-285750">
              <a:buFont typeface="Arial" panose="020B0604020202020204" pitchFamily="34" charset="0"/>
              <a:buChar char="•"/>
            </a:pPr>
            <a:r>
              <a:rPr lang="nl-NL" sz="1400"/>
              <a:t>Eenvoudig, praktisch en respectvol taalgebruik </a:t>
            </a:r>
          </a:p>
          <a:p>
            <a:pPr marL="285750" indent="-285750">
              <a:buFont typeface="Arial" panose="020B0604020202020204" pitchFamily="34" charset="0"/>
              <a:buChar char="•"/>
            </a:pPr>
            <a:r>
              <a:rPr lang="nl-NL" sz="1400"/>
              <a:t>Speel in op herkenning en persoonlijk relevante thema’s zoals het gezinsleven </a:t>
            </a:r>
          </a:p>
        </p:txBody>
      </p:sp>
      <p:sp>
        <p:nvSpPr>
          <p:cNvPr id="35" name="Tekstvak 34">
            <a:extLst>
              <a:ext uri="{FF2B5EF4-FFF2-40B4-BE49-F238E27FC236}">
                <a16:creationId xmlns:a16="http://schemas.microsoft.com/office/drawing/2014/main" id="{F189F67C-A917-194D-8745-F8B78800CD21}"/>
              </a:ext>
            </a:extLst>
          </p:cNvPr>
          <p:cNvSpPr txBox="1"/>
          <p:nvPr/>
        </p:nvSpPr>
        <p:spPr>
          <a:xfrm>
            <a:off x="7327595" y="1166432"/>
            <a:ext cx="4014684" cy="2031325"/>
          </a:xfrm>
          <a:prstGeom prst="rect">
            <a:avLst/>
          </a:prstGeom>
          <a:noFill/>
        </p:spPr>
        <p:txBody>
          <a:bodyPr wrap="square" rtlCol="0">
            <a:spAutoFit/>
          </a:bodyPr>
          <a:lstStyle/>
          <a:p>
            <a:pPr marL="285750" indent="-285750">
              <a:buFont typeface="Arial" panose="020B0604020202020204" pitchFamily="34" charset="0"/>
              <a:buChar char="•"/>
            </a:pPr>
            <a:r>
              <a:rPr lang="nl-NL" sz="1400"/>
              <a:t>Doel bezoek: Horeca bezoek en ontmoeten vrienden/bekenden</a:t>
            </a:r>
          </a:p>
          <a:p>
            <a:pPr marL="285750" indent="-285750">
              <a:buFont typeface="Arial" panose="020B0604020202020204" pitchFamily="34" charset="0"/>
              <a:buChar char="•"/>
            </a:pPr>
            <a:r>
              <a:rPr lang="nl-NL" sz="1400"/>
              <a:t>Relatief weinig in Enschede en Hengelo</a:t>
            </a:r>
          </a:p>
          <a:p>
            <a:pPr marL="285750" indent="-285750">
              <a:buFont typeface="Arial" panose="020B0604020202020204" pitchFamily="34" charset="0"/>
              <a:buChar char="•"/>
            </a:pPr>
            <a:r>
              <a:rPr lang="nl-NL" sz="1400"/>
              <a:t>Komen relatief vaak met auto, fiets of te voet</a:t>
            </a:r>
          </a:p>
          <a:p>
            <a:pPr marL="285750" indent="-285750">
              <a:buFont typeface="Arial" panose="020B0604020202020204" pitchFamily="34" charset="0"/>
              <a:buChar char="•"/>
            </a:pPr>
            <a:r>
              <a:rPr lang="nl-NL" sz="1400"/>
              <a:t>Gelijkmatig verdeeld over soorten gezinssamenstelling</a:t>
            </a:r>
          </a:p>
          <a:p>
            <a:pPr marL="285750" indent="-285750">
              <a:buFont typeface="Arial" panose="020B0604020202020204" pitchFamily="34" charset="0"/>
              <a:buChar char="•"/>
            </a:pPr>
            <a:r>
              <a:rPr lang="nl-NL" sz="1400"/>
              <a:t>Komen voornamelijk samen/in een groep naar de binnenstad</a:t>
            </a:r>
          </a:p>
          <a:p>
            <a:endParaRPr lang="nl-NL" sz="1400"/>
          </a:p>
        </p:txBody>
      </p:sp>
      <p:sp>
        <p:nvSpPr>
          <p:cNvPr id="37" name="Rechthoek 36">
            <a:extLst>
              <a:ext uri="{FF2B5EF4-FFF2-40B4-BE49-F238E27FC236}">
                <a16:creationId xmlns:a16="http://schemas.microsoft.com/office/drawing/2014/main" id="{9E30F0BC-EA34-BB48-B33F-5C24FC0C3695}"/>
              </a:ext>
            </a:extLst>
          </p:cNvPr>
          <p:cNvSpPr>
            <a:spLocks noChangeAspect="1"/>
          </p:cNvSpPr>
          <p:nvPr/>
        </p:nvSpPr>
        <p:spPr>
          <a:xfrm>
            <a:off x="1703361" y="1384588"/>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E2C066B-69BB-DF45-AC5E-9C5B49754CC7}"/>
              </a:ext>
            </a:extLst>
          </p:cNvPr>
          <p:cNvSpPr>
            <a:spLocks noChangeAspect="1"/>
          </p:cNvSpPr>
          <p:nvPr/>
        </p:nvSpPr>
        <p:spPr>
          <a:xfrm>
            <a:off x="1703362" y="1946427"/>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7481D9B-B0B1-1B4E-8486-25A34A799B07}"/>
              </a:ext>
            </a:extLst>
          </p:cNvPr>
          <p:cNvSpPr>
            <a:spLocks noChangeAspect="1"/>
          </p:cNvSpPr>
          <p:nvPr/>
        </p:nvSpPr>
        <p:spPr>
          <a:xfrm>
            <a:off x="1694757" y="2508266"/>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FDADE41-F30E-D440-8F4A-0D9D8BAA3101}"/>
              </a:ext>
            </a:extLst>
          </p:cNvPr>
          <p:cNvSpPr>
            <a:spLocks noChangeAspect="1"/>
          </p:cNvSpPr>
          <p:nvPr/>
        </p:nvSpPr>
        <p:spPr>
          <a:xfrm>
            <a:off x="1703363" y="3070104"/>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kstvak 53">
            <a:extLst>
              <a:ext uri="{FF2B5EF4-FFF2-40B4-BE49-F238E27FC236}">
                <a16:creationId xmlns:a16="http://schemas.microsoft.com/office/drawing/2014/main" id="{1BE96758-58B1-854E-8C4F-7462B429B0BF}"/>
              </a:ext>
            </a:extLst>
          </p:cNvPr>
          <p:cNvSpPr txBox="1"/>
          <p:nvPr/>
        </p:nvSpPr>
        <p:spPr>
          <a:xfrm>
            <a:off x="3639253" y="1303058"/>
            <a:ext cx="1830996" cy="1938992"/>
          </a:xfrm>
          <a:prstGeom prst="rect">
            <a:avLst/>
          </a:prstGeom>
          <a:noFill/>
        </p:spPr>
        <p:txBody>
          <a:bodyPr wrap="square" rtlCol="0">
            <a:spAutoFit/>
          </a:bodyPr>
          <a:lstStyle/>
          <a:p>
            <a:pPr>
              <a:spcAft>
                <a:spcPts val="3200"/>
              </a:spcAft>
            </a:pPr>
            <a:r>
              <a:rPr lang="nl-NL" sz="1000"/>
              <a:t>&gt; 65</a:t>
            </a:r>
          </a:p>
          <a:p>
            <a:pPr>
              <a:spcAft>
                <a:spcPts val="3200"/>
              </a:spcAft>
            </a:pPr>
            <a:r>
              <a:rPr lang="nl-NL" sz="1000"/>
              <a:t>Minder dan 1x per 2 mnd.</a:t>
            </a:r>
          </a:p>
          <a:p>
            <a:pPr>
              <a:spcAft>
                <a:spcPts val="3200"/>
              </a:spcAft>
            </a:pPr>
            <a:r>
              <a:rPr lang="nl-NL" sz="1000"/>
              <a:t>&gt; 4 uur</a:t>
            </a:r>
          </a:p>
          <a:p>
            <a:pPr>
              <a:spcAft>
                <a:spcPts val="3200"/>
              </a:spcAft>
            </a:pPr>
            <a:r>
              <a:rPr lang="nl-NL" sz="1000"/>
              <a:t>Buiten regio</a:t>
            </a:r>
          </a:p>
        </p:txBody>
      </p:sp>
      <p:sp>
        <p:nvSpPr>
          <p:cNvPr id="55" name="Tekstvak 54">
            <a:extLst>
              <a:ext uri="{FF2B5EF4-FFF2-40B4-BE49-F238E27FC236}">
                <a16:creationId xmlns:a16="http://schemas.microsoft.com/office/drawing/2014/main" id="{5C62C1BC-3A6D-384F-848F-09C01A7ED8AB}"/>
              </a:ext>
            </a:extLst>
          </p:cNvPr>
          <p:cNvSpPr txBox="1"/>
          <p:nvPr/>
        </p:nvSpPr>
        <p:spPr>
          <a:xfrm>
            <a:off x="771362" y="1303058"/>
            <a:ext cx="923395" cy="2092881"/>
          </a:xfrm>
          <a:prstGeom prst="rect">
            <a:avLst/>
          </a:prstGeom>
          <a:noFill/>
        </p:spPr>
        <p:txBody>
          <a:bodyPr wrap="square" rtlCol="0">
            <a:spAutoFit/>
          </a:bodyPr>
          <a:lstStyle/>
          <a:p>
            <a:pPr algn="r">
              <a:spcAft>
                <a:spcPts val="3200"/>
              </a:spcAft>
            </a:pPr>
            <a:r>
              <a:rPr lang="nl-NL" sz="1000"/>
              <a:t>&lt; 20</a:t>
            </a:r>
          </a:p>
          <a:p>
            <a:pPr algn="r">
              <a:spcAft>
                <a:spcPts val="3200"/>
              </a:spcAft>
            </a:pPr>
            <a:r>
              <a:rPr lang="nl-NL" sz="1000"/>
              <a:t>Dagelijks</a:t>
            </a:r>
          </a:p>
          <a:p>
            <a:pPr algn="r">
              <a:spcAft>
                <a:spcPts val="3200"/>
              </a:spcAft>
            </a:pPr>
            <a:r>
              <a:rPr lang="nl-NL" sz="1000"/>
              <a:t>&lt; 1 uur</a:t>
            </a:r>
          </a:p>
          <a:p>
            <a:pPr algn="r">
              <a:spcAft>
                <a:spcPts val="3200"/>
              </a:spcAft>
            </a:pPr>
            <a:r>
              <a:rPr lang="nl-NL" sz="1000"/>
              <a:t>Binnen gemeente</a:t>
            </a:r>
          </a:p>
        </p:txBody>
      </p:sp>
      <p:sp>
        <p:nvSpPr>
          <p:cNvPr id="56" name="Rechthoek 55">
            <a:extLst>
              <a:ext uri="{FF2B5EF4-FFF2-40B4-BE49-F238E27FC236}">
                <a16:creationId xmlns:a16="http://schemas.microsoft.com/office/drawing/2014/main" id="{B7C6AB70-5C24-FC44-89E2-2E9661F8830B}"/>
              </a:ext>
            </a:extLst>
          </p:cNvPr>
          <p:cNvSpPr/>
          <p:nvPr/>
        </p:nvSpPr>
        <p:spPr>
          <a:xfrm flipH="1">
            <a:off x="2550823" y="2423217"/>
            <a:ext cx="336369" cy="216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3" name="Afbeelding 42">
            <a:extLst>
              <a:ext uri="{FF2B5EF4-FFF2-40B4-BE49-F238E27FC236}">
                <a16:creationId xmlns:a16="http://schemas.microsoft.com/office/drawing/2014/main" id="{D6B1CEEA-5C2E-3F4F-AB88-09D312BF8CF4}"/>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4717807" y="2221152"/>
            <a:ext cx="2938001" cy="2938001"/>
          </a:xfrm>
          <a:prstGeom prst="rect">
            <a:avLst/>
          </a:prstGeom>
        </p:spPr>
      </p:pic>
      <p:pic>
        <p:nvPicPr>
          <p:cNvPr id="60" name="Afbeelding 59" descr="Afbeelding met tafel, persoon, binnen, venster&#10;&#10;Automatisch gegenereerde beschrijving">
            <a:extLst>
              <a:ext uri="{FF2B5EF4-FFF2-40B4-BE49-F238E27FC236}">
                <a16:creationId xmlns:a16="http://schemas.microsoft.com/office/drawing/2014/main" id="{AFD43A95-8969-634C-A7EE-861E148FDD6B}"/>
              </a:ext>
            </a:extLst>
          </p:cNvPr>
          <p:cNvPicPr>
            <a:picLocks noChangeAspect="1"/>
          </p:cNvPicPr>
          <p:nvPr/>
        </p:nvPicPr>
        <p:blipFill>
          <a:blip r:embed="rId4">
            <a:extLst>
              <a:ext uri="{28A0092B-C50C-407E-A947-70E740481C1C}">
                <a14:useLocalDpi xmlns:a14="http://schemas.microsoft.com/office/drawing/2010/main" val="0"/>
              </a:ext>
            </a:extLst>
          </a:blip>
          <a:srcRect l="13444" t="37511" r="49681" b="7176"/>
          <a:stretch>
            <a:fillRect/>
          </a:stretch>
        </p:blipFill>
        <p:spPr>
          <a:xfrm>
            <a:off x="4897901" y="2519888"/>
            <a:ext cx="2404800" cy="2404800"/>
          </a:xfrm>
          <a:custGeom>
            <a:avLst/>
            <a:gdLst>
              <a:gd name="connsiteX0" fmla="*/ 1440000 w 2880000"/>
              <a:gd name="connsiteY0" fmla="*/ 0 h 2880000"/>
              <a:gd name="connsiteX1" fmla="*/ 2880000 w 2880000"/>
              <a:gd name="connsiteY1" fmla="*/ 1440000 h 2880000"/>
              <a:gd name="connsiteX2" fmla="*/ 1440000 w 2880000"/>
              <a:gd name="connsiteY2" fmla="*/ 2880000 h 2880000"/>
              <a:gd name="connsiteX3" fmla="*/ 0 w 2880000"/>
              <a:gd name="connsiteY3" fmla="*/ 1440000 h 2880000"/>
              <a:gd name="connsiteX4" fmla="*/ 1440000 w 2880000"/>
              <a:gd name="connsiteY4" fmla="*/ 0 h 28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000" h="2880000">
                <a:moveTo>
                  <a:pt x="1440000" y="0"/>
                </a:moveTo>
                <a:cubicBezTo>
                  <a:pt x="2235290" y="0"/>
                  <a:pt x="2880000" y="644710"/>
                  <a:pt x="2880000" y="1440000"/>
                </a:cubicBezTo>
                <a:cubicBezTo>
                  <a:pt x="2880000" y="2235290"/>
                  <a:pt x="2235290" y="2880000"/>
                  <a:pt x="1440000" y="2880000"/>
                </a:cubicBezTo>
                <a:cubicBezTo>
                  <a:pt x="644710" y="2880000"/>
                  <a:pt x="0" y="2235290"/>
                  <a:pt x="0" y="1440000"/>
                </a:cubicBezTo>
                <a:cubicBezTo>
                  <a:pt x="0" y="644710"/>
                  <a:pt x="644710" y="0"/>
                  <a:pt x="1440000" y="0"/>
                </a:cubicBezTo>
                <a:close/>
              </a:path>
            </a:pathLst>
          </a:custGeom>
        </p:spPr>
      </p:pic>
      <p:sp>
        <p:nvSpPr>
          <p:cNvPr id="29" name="Rechthoek 28">
            <a:extLst>
              <a:ext uri="{FF2B5EF4-FFF2-40B4-BE49-F238E27FC236}">
                <a16:creationId xmlns:a16="http://schemas.microsoft.com/office/drawing/2014/main" id="{3E009F57-EEB6-3047-BB6F-BA191D2F7DE8}"/>
              </a:ext>
            </a:extLst>
          </p:cNvPr>
          <p:cNvSpPr/>
          <p:nvPr/>
        </p:nvSpPr>
        <p:spPr>
          <a:xfrm flipH="1">
            <a:off x="2078806" y="1866947"/>
            <a:ext cx="1273150" cy="216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FE97743C-9BA2-AB46-BAF5-5C4E032CA35F}"/>
              </a:ext>
            </a:extLst>
          </p:cNvPr>
          <p:cNvSpPr/>
          <p:nvPr/>
        </p:nvSpPr>
        <p:spPr>
          <a:xfrm flipH="1">
            <a:off x="1813867" y="1298833"/>
            <a:ext cx="1206249" cy="216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3076277E-52EA-8D49-BAEF-4D8E7F0CB5CB}"/>
              </a:ext>
            </a:extLst>
          </p:cNvPr>
          <p:cNvSpPr/>
          <p:nvPr/>
        </p:nvSpPr>
        <p:spPr>
          <a:xfrm flipH="1">
            <a:off x="1813868" y="2997575"/>
            <a:ext cx="593788" cy="216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a:hlinkClick r:id="rId5" action="ppaction://hlinksldjump"/>
            <a:extLst>
              <a:ext uri="{FF2B5EF4-FFF2-40B4-BE49-F238E27FC236}">
                <a16:creationId xmlns:a16="http://schemas.microsoft.com/office/drawing/2014/main" id="{81EE7815-E256-6912-5403-41FC5D7C2B76}"/>
              </a:ext>
            </a:extLst>
          </p:cNvPr>
          <p:cNvSpPr txBox="1"/>
          <p:nvPr/>
        </p:nvSpPr>
        <p:spPr>
          <a:xfrm>
            <a:off x="11844205" y="6552908"/>
            <a:ext cx="705539" cy="276999"/>
          </a:xfrm>
          <a:prstGeom prst="rect">
            <a:avLst/>
          </a:prstGeom>
          <a:noFill/>
        </p:spPr>
        <p:txBody>
          <a:bodyPr wrap="square" rtlCol="0">
            <a:spAutoFit/>
          </a:bodyPr>
          <a:lstStyle/>
          <a:p>
            <a:pPr algn="ctr"/>
            <a:r>
              <a:rPr lang="nl-NL" sz="1200" dirty="0"/>
              <a:t>Terug</a:t>
            </a:r>
          </a:p>
        </p:txBody>
      </p:sp>
    </p:spTree>
    <p:extLst>
      <p:ext uri="{BB962C8B-B14F-4D97-AF65-F5344CB8AC3E}">
        <p14:creationId xmlns:p14="http://schemas.microsoft.com/office/powerpoint/2010/main" val="135888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illustratie&#10;&#10;Automatisch gegenereerde beschrijving">
            <a:extLst>
              <a:ext uri="{FF2B5EF4-FFF2-40B4-BE49-F238E27FC236}">
                <a16:creationId xmlns:a16="http://schemas.microsoft.com/office/drawing/2014/main" id="{6B6855B7-33EE-AE45-8686-3AAB71A40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3262" y="5447952"/>
            <a:ext cx="3133436" cy="12240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E17E6FE3-0CD4-024E-8FD5-B3C20CC67417}"/>
              </a:ext>
            </a:extLst>
          </p:cNvPr>
          <p:cNvPicPr>
            <a:picLocks noChangeAspect="1"/>
          </p:cNvPicPr>
          <p:nvPr/>
        </p:nvPicPr>
        <p:blipFill rotWithShape="1">
          <a:blip r:embed="rId4">
            <a:extLst>
              <a:ext uri="{28A0092B-C50C-407E-A947-70E740481C1C}">
                <a14:useLocalDpi xmlns:a14="http://schemas.microsoft.com/office/drawing/2010/main" val="0"/>
              </a:ext>
            </a:extLst>
          </a:blip>
          <a:srcRect t="12064" r="10612" b="17694"/>
          <a:stretch/>
        </p:blipFill>
        <p:spPr>
          <a:xfrm>
            <a:off x="3814244" y="5447952"/>
            <a:ext cx="1382138" cy="1224000"/>
          </a:xfrm>
          <a:prstGeom prst="rect">
            <a:avLst/>
          </a:prstGeom>
        </p:spPr>
      </p:pic>
      <p:pic>
        <p:nvPicPr>
          <p:cNvPr id="9" name="Afbeelding 8">
            <a:extLst>
              <a:ext uri="{FF2B5EF4-FFF2-40B4-BE49-F238E27FC236}">
                <a16:creationId xmlns:a16="http://schemas.microsoft.com/office/drawing/2014/main" id="{587D6B60-99C1-EE49-AC10-583E16DE23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1047" y="5447952"/>
            <a:ext cx="3267550" cy="1224000"/>
          </a:xfrm>
          <a:prstGeom prst="rect">
            <a:avLst/>
          </a:prstGeom>
        </p:spPr>
      </p:pic>
      <p:pic>
        <p:nvPicPr>
          <p:cNvPr id="14" name="Afbeelding 13">
            <a:extLst>
              <a:ext uri="{FF2B5EF4-FFF2-40B4-BE49-F238E27FC236}">
                <a16:creationId xmlns:a16="http://schemas.microsoft.com/office/drawing/2014/main" id="{BF84AAA3-F2E2-844B-AC46-2D2B4CFA7C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14" y="5447952"/>
            <a:ext cx="3492565" cy="1224000"/>
          </a:xfrm>
          <a:prstGeom prst="rect">
            <a:avLst/>
          </a:prstGeom>
        </p:spPr>
      </p:pic>
      <p:pic>
        <p:nvPicPr>
          <p:cNvPr id="16" name="Afbeelding 15">
            <a:extLst>
              <a:ext uri="{FF2B5EF4-FFF2-40B4-BE49-F238E27FC236}">
                <a16:creationId xmlns:a16="http://schemas.microsoft.com/office/drawing/2014/main" id="{7DD4F0CC-A274-624D-88F2-15BD339C2FF4}"/>
              </a:ext>
            </a:extLst>
          </p:cNvPr>
          <p:cNvPicPr>
            <a:picLocks noChangeAspect="1"/>
          </p:cNvPicPr>
          <p:nvPr/>
        </p:nvPicPr>
        <p:blipFill rotWithShape="1">
          <a:blip r:embed="rId7">
            <a:extLst>
              <a:ext uri="{28A0092B-C50C-407E-A947-70E740481C1C}">
                <a14:useLocalDpi xmlns:a14="http://schemas.microsoft.com/office/drawing/2010/main" val="0"/>
              </a:ext>
            </a:extLst>
          </a:blip>
          <a:srcRect r="1348" b="21349"/>
          <a:stretch/>
        </p:blipFill>
        <p:spPr>
          <a:xfrm>
            <a:off x="672000" y="2542688"/>
            <a:ext cx="10574965" cy="1013275"/>
          </a:xfrm>
          <a:prstGeom prst="rect">
            <a:avLst/>
          </a:prstGeom>
          <a:ln w="25400">
            <a:solidFill>
              <a:schemeClr val="accent1"/>
            </a:solidFill>
          </a:ln>
        </p:spPr>
      </p:pic>
      <p:sp>
        <p:nvSpPr>
          <p:cNvPr id="2" name="Tekstvak 1">
            <a:extLst>
              <a:ext uri="{FF2B5EF4-FFF2-40B4-BE49-F238E27FC236}">
                <a16:creationId xmlns:a16="http://schemas.microsoft.com/office/drawing/2014/main" id="{8EC2A989-2AC7-D248-A322-698F1932A841}"/>
              </a:ext>
            </a:extLst>
          </p:cNvPr>
          <p:cNvSpPr txBox="1"/>
          <p:nvPr/>
        </p:nvSpPr>
        <p:spPr>
          <a:xfrm>
            <a:off x="672000" y="3890637"/>
            <a:ext cx="5775158" cy="646331"/>
          </a:xfrm>
          <a:prstGeom prst="rect">
            <a:avLst/>
          </a:prstGeom>
          <a:noFill/>
          <a:ln w="25400">
            <a:solidFill>
              <a:schemeClr val="accent1"/>
            </a:solidFill>
          </a:ln>
        </p:spPr>
        <p:txBody>
          <a:bodyPr wrap="square" rtlCol="0">
            <a:spAutoFit/>
          </a:bodyPr>
          <a:lstStyle/>
          <a:p>
            <a:r>
              <a:rPr lang="nl-NL" b="1" dirty="0"/>
              <a:t>Focus ligt op de ‘grote’ binnensteden in Overijssel: Almelo, Hengelo, Enschede, Deventer en Zwolle.</a:t>
            </a:r>
          </a:p>
        </p:txBody>
      </p:sp>
      <p:sp>
        <p:nvSpPr>
          <p:cNvPr id="3" name="Tekstvak 2">
            <a:extLst>
              <a:ext uri="{FF2B5EF4-FFF2-40B4-BE49-F238E27FC236}">
                <a16:creationId xmlns:a16="http://schemas.microsoft.com/office/drawing/2014/main" id="{79B70E25-F69F-FD46-AD48-F3E2BC35ED67}"/>
              </a:ext>
            </a:extLst>
          </p:cNvPr>
          <p:cNvSpPr txBox="1"/>
          <p:nvPr/>
        </p:nvSpPr>
        <p:spPr>
          <a:xfrm>
            <a:off x="672000" y="1877080"/>
            <a:ext cx="1385454" cy="369332"/>
          </a:xfrm>
          <a:prstGeom prst="rect">
            <a:avLst/>
          </a:prstGeom>
          <a:noFill/>
          <a:ln w="28575">
            <a:solidFill>
              <a:schemeClr val="accent1"/>
            </a:solidFill>
          </a:ln>
        </p:spPr>
        <p:txBody>
          <a:bodyPr wrap="square" rtlCol="0">
            <a:spAutoFit/>
          </a:bodyPr>
          <a:lstStyle/>
          <a:p>
            <a:r>
              <a:rPr lang="nl-NL" b="1"/>
              <a:t>Opgave:</a:t>
            </a:r>
          </a:p>
        </p:txBody>
      </p:sp>
      <p:sp>
        <p:nvSpPr>
          <p:cNvPr id="4" name="Titel 3">
            <a:extLst>
              <a:ext uri="{FF2B5EF4-FFF2-40B4-BE49-F238E27FC236}">
                <a16:creationId xmlns:a16="http://schemas.microsoft.com/office/drawing/2014/main" id="{5AB5DB49-2042-96FC-1C15-9C624691FB1C}"/>
              </a:ext>
            </a:extLst>
          </p:cNvPr>
          <p:cNvSpPr>
            <a:spLocks noGrp="1"/>
          </p:cNvSpPr>
          <p:nvPr>
            <p:ph type="title"/>
          </p:nvPr>
        </p:nvSpPr>
        <p:spPr/>
        <p:txBody>
          <a:bodyPr>
            <a:normAutofit/>
          </a:bodyPr>
          <a:lstStyle/>
          <a:p>
            <a:r>
              <a:rPr lang="nl-NL" sz="2400" dirty="0"/>
              <a:t>Samen aan de slag met de Overijsselse Retailaanpak! </a:t>
            </a:r>
            <a:endParaRPr lang="nl-NL" dirty="0"/>
          </a:p>
        </p:txBody>
      </p:sp>
    </p:spTree>
    <p:extLst>
      <p:ext uri="{BB962C8B-B14F-4D97-AF65-F5344CB8AC3E}">
        <p14:creationId xmlns:p14="http://schemas.microsoft.com/office/powerpoint/2010/main" val="69942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visitekaartje&#10;&#10;Automatisch gegenereerde beschrijving">
            <a:extLst>
              <a:ext uri="{FF2B5EF4-FFF2-40B4-BE49-F238E27FC236}">
                <a16:creationId xmlns:a16="http://schemas.microsoft.com/office/drawing/2014/main" id="{40985480-DEFE-C345-8A0F-E06FA52FE44F}"/>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670983" y="1946844"/>
            <a:ext cx="4992000" cy="3756480"/>
          </a:xfrm>
          <a:noFill/>
        </p:spPr>
      </p:pic>
      <p:pic>
        <p:nvPicPr>
          <p:cNvPr id="7" name="Tijdelijke aanduiding voor inhoud 6" descr="Afbeelding met tafel&#10;&#10;Automatisch gegenereerde beschrijving">
            <a:extLst>
              <a:ext uri="{FF2B5EF4-FFF2-40B4-BE49-F238E27FC236}">
                <a16:creationId xmlns:a16="http://schemas.microsoft.com/office/drawing/2014/main" id="{8FE814D7-B04C-B640-83F4-6B52D12B73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2" y="2377052"/>
            <a:ext cx="4993217" cy="2896065"/>
          </a:xfrm>
          <a:noFill/>
        </p:spPr>
      </p:pic>
      <p:sp>
        <p:nvSpPr>
          <p:cNvPr id="10" name="Title 2">
            <a:extLst>
              <a:ext uri="{FF2B5EF4-FFF2-40B4-BE49-F238E27FC236}">
                <a16:creationId xmlns:a16="http://schemas.microsoft.com/office/drawing/2014/main" id="{3001DD6B-8883-4AC4-AB37-B44C25D8F6BA}"/>
              </a:ext>
            </a:extLst>
          </p:cNvPr>
          <p:cNvSpPr>
            <a:spLocks noGrp="1"/>
          </p:cNvSpPr>
          <p:nvPr>
            <p:ph type="title"/>
          </p:nvPr>
        </p:nvSpPr>
        <p:spPr>
          <a:xfrm>
            <a:off x="670984" y="1026000"/>
            <a:ext cx="10417016" cy="666000"/>
          </a:xfrm>
        </p:spPr>
        <p:txBody>
          <a:bodyPr anchor="t">
            <a:normAutofit/>
          </a:bodyPr>
          <a:lstStyle/>
          <a:p>
            <a:r>
              <a:rPr lang="en-US" sz="2300" err="1"/>
              <a:t>Welke</a:t>
            </a:r>
            <a:r>
              <a:rPr lang="en-US" sz="2300"/>
              <a:t> </a:t>
            </a:r>
            <a:r>
              <a:rPr lang="en-US" sz="2300" err="1"/>
              <a:t>segmenten</a:t>
            </a:r>
            <a:r>
              <a:rPr lang="en-US" sz="2300"/>
              <a:t> van </a:t>
            </a:r>
            <a:r>
              <a:rPr lang="en-US" sz="2300" err="1"/>
              <a:t>consumenten</a:t>
            </a:r>
            <a:r>
              <a:rPr lang="en-US" sz="2300"/>
              <a:t> </a:t>
            </a:r>
            <a:r>
              <a:rPr lang="en-US" sz="2300" err="1"/>
              <a:t>zijn</a:t>
            </a:r>
            <a:r>
              <a:rPr lang="en-US" sz="2300"/>
              <a:t> er </a:t>
            </a:r>
            <a:r>
              <a:rPr lang="en-US" sz="2300" err="1"/>
              <a:t>volgens</a:t>
            </a:r>
            <a:r>
              <a:rPr lang="en-US" sz="2300"/>
              <a:t> </a:t>
            </a:r>
            <a:r>
              <a:rPr lang="en-US" sz="2300" err="1"/>
              <a:t>anderen</a:t>
            </a:r>
            <a:r>
              <a:rPr lang="en-US" sz="2300"/>
              <a:t>?</a:t>
            </a:r>
            <a:br>
              <a:rPr lang="en-US" sz="2300"/>
            </a:br>
            <a:r>
              <a:rPr lang="en-US" sz="2300" err="1"/>
              <a:t>Motivaction</a:t>
            </a:r>
            <a:r>
              <a:rPr lang="en-US" sz="2300"/>
              <a:t> </a:t>
            </a:r>
            <a:r>
              <a:rPr lang="en-US" sz="2300" err="1"/>
              <a:t>Vrijetijdsprofielen</a:t>
            </a:r>
            <a:r>
              <a:rPr lang="en-US" sz="2300"/>
              <a:t> </a:t>
            </a:r>
            <a:r>
              <a:rPr lang="en-US" sz="2300" err="1"/>
              <a:t>als</a:t>
            </a:r>
            <a:r>
              <a:rPr lang="en-US" sz="2300"/>
              <a:t> </a:t>
            </a:r>
            <a:r>
              <a:rPr lang="en-US" sz="2300" err="1"/>
              <a:t>mogelijk</a:t>
            </a:r>
            <a:r>
              <a:rPr lang="en-US" sz="2300"/>
              <a:t> </a:t>
            </a:r>
            <a:r>
              <a:rPr lang="en-US" sz="2300" err="1"/>
              <a:t>kader</a:t>
            </a:r>
            <a:endParaRPr lang="en-US" sz="2300"/>
          </a:p>
        </p:txBody>
      </p:sp>
    </p:spTree>
    <p:extLst>
      <p:ext uri="{BB962C8B-B14F-4D97-AF65-F5344CB8AC3E}">
        <p14:creationId xmlns:p14="http://schemas.microsoft.com/office/powerpoint/2010/main" val="1435037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 name="Groep 1023">
            <a:extLst>
              <a:ext uri="{FF2B5EF4-FFF2-40B4-BE49-F238E27FC236}">
                <a16:creationId xmlns:a16="http://schemas.microsoft.com/office/drawing/2014/main" id="{DF0BC773-BBCA-F144-C601-98F5E2D2C164}"/>
              </a:ext>
            </a:extLst>
          </p:cNvPr>
          <p:cNvGrpSpPr/>
          <p:nvPr/>
        </p:nvGrpSpPr>
        <p:grpSpPr>
          <a:xfrm>
            <a:off x="371561" y="1157732"/>
            <a:ext cx="11448878" cy="5400000"/>
            <a:chOff x="540907" y="729000"/>
            <a:chExt cx="11448878" cy="5400000"/>
          </a:xfrm>
        </p:grpSpPr>
        <p:cxnSp>
          <p:nvCxnSpPr>
            <p:cNvPr id="61" name="Rechte verbindingslijn 60">
              <a:extLst>
                <a:ext uri="{FF2B5EF4-FFF2-40B4-BE49-F238E27FC236}">
                  <a16:creationId xmlns:a16="http://schemas.microsoft.com/office/drawing/2014/main" id="{3F48F7B7-580B-B91E-E5D2-926AA5F892E9}"/>
                </a:ext>
              </a:extLst>
            </p:cNvPr>
            <p:cNvCxnSpPr>
              <a:cxnSpLocks/>
            </p:cNvCxnSpPr>
            <p:nvPr/>
          </p:nvCxnSpPr>
          <p:spPr>
            <a:xfrm flipV="1">
              <a:off x="540907" y="3429000"/>
              <a:ext cx="11448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97DF79C7-F57D-2F83-9EF0-7710A699371D}"/>
                </a:ext>
              </a:extLst>
            </p:cNvPr>
            <p:cNvCxnSpPr>
              <a:cxnSpLocks/>
            </p:cNvCxnSpPr>
            <p:nvPr/>
          </p:nvCxnSpPr>
          <p:spPr>
            <a:xfrm rot="16200000" flipV="1">
              <a:off x="3396001" y="3429000"/>
              <a:ext cx="5400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A1E70710-065B-3749-B5EE-0A7F1FF25AAA}"/>
              </a:ext>
            </a:extLst>
          </p:cNvPr>
          <p:cNvSpPr>
            <a:spLocks noGrp="1"/>
          </p:cNvSpPr>
          <p:nvPr>
            <p:ph type="title"/>
          </p:nvPr>
        </p:nvSpPr>
        <p:spPr>
          <a:xfrm>
            <a:off x="564348" y="283327"/>
            <a:ext cx="10416000" cy="666000"/>
          </a:xfrm>
        </p:spPr>
        <p:txBody>
          <a:bodyPr/>
          <a:lstStyle/>
          <a:p>
            <a:r>
              <a:rPr lang="en-US" dirty="0" err="1"/>
              <a:t>Welke</a:t>
            </a:r>
            <a:r>
              <a:rPr lang="en-US" dirty="0"/>
              <a:t> </a:t>
            </a:r>
            <a:r>
              <a:rPr lang="en-US" dirty="0" err="1"/>
              <a:t>segmenten</a:t>
            </a:r>
            <a:r>
              <a:rPr lang="en-US" dirty="0"/>
              <a:t> van </a:t>
            </a:r>
            <a:r>
              <a:rPr lang="en-US" dirty="0" err="1"/>
              <a:t>consumenten</a:t>
            </a:r>
            <a:r>
              <a:rPr lang="en-US" dirty="0"/>
              <a:t> </a:t>
            </a:r>
            <a:r>
              <a:rPr lang="en-US" dirty="0" err="1"/>
              <a:t>zien</a:t>
            </a:r>
            <a:r>
              <a:rPr lang="en-US" dirty="0"/>
              <a:t> </a:t>
            </a:r>
            <a:r>
              <a:rPr lang="en-US" dirty="0" err="1"/>
              <a:t>wij</a:t>
            </a:r>
            <a:r>
              <a:rPr lang="en-US" dirty="0"/>
              <a:t>?</a:t>
            </a:r>
            <a:endParaRPr lang="nl-NL" dirty="0"/>
          </a:p>
        </p:txBody>
      </p:sp>
      <p:grpSp>
        <p:nvGrpSpPr>
          <p:cNvPr id="59" name="Groep 58">
            <a:extLst>
              <a:ext uri="{FF2B5EF4-FFF2-40B4-BE49-F238E27FC236}">
                <a16:creationId xmlns:a16="http://schemas.microsoft.com/office/drawing/2014/main" id="{3B0A3E91-20E5-E5FF-E298-EE259CD3ACE0}"/>
              </a:ext>
            </a:extLst>
          </p:cNvPr>
          <p:cNvGrpSpPr/>
          <p:nvPr/>
        </p:nvGrpSpPr>
        <p:grpSpPr>
          <a:xfrm rot="1890456">
            <a:off x="8691251" y="5134276"/>
            <a:ext cx="3240000" cy="1620000"/>
            <a:chOff x="8342155" y="4745235"/>
            <a:chExt cx="3240000" cy="1620000"/>
          </a:xfrm>
        </p:grpSpPr>
        <p:sp>
          <p:nvSpPr>
            <p:cNvPr id="12" name="Ovaal 11">
              <a:extLst>
                <a:ext uri="{FF2B5EF4-FFF2-40B4-BE49-F238E27FC236}">
                  <a16:creationId xmlns:a16="http://schemas.microsoft.com/office/drawing/2014/main" id="{0451EC04-DE27-9146-8D99-55D6BF660D2C}"/>
                </a:ext>
              </a:extLst>
            </p:cNvPr>
            <p:cNvSpPr>
              <a:spLocks noChangeAspect="1"/>
            </p:cNvSpPr>
            <p:nvPr/>
          </p:nvSpPr>
          <p:spPr>
            <a:xfrm rot="3450281">
              <a:off x="9152155" y="3935235"/>
              <a:ext cx="1620000" cy="32400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EFC5B774-19E9-C643-9AB0-81AD67426303}"/>
                </a:ext>
              </a:extLst>
            </p:cNvPr>
            <p:cNvSpPr txBox="1"/>
            <p:nvPr/>
          </p:nvSpPr>
          <p:spPr>
            <a:xfrm rot="19650281">
              <a:off x="8594155" y="5232069"/>
              <a:ext cx="2736000" cy="646331"/>
            </a:xfrm>
            <a:prstGeom prst="rect">
              <a:avLst/>
            </a:prstGeom>
            <a:noFill/>
            <a:ln>
              <a:noFill/>
            </a:ln>
          </p:spPr>
          <p:txBody>
            <a:bodyPr wrap="square" rtlCol="0">
              <a:spAutoFit/>
            </a:bodyPr>
            <a:lstStyle/>
            <a:p>
              <a:pPr algn="ctr"/>
              <a:r>
                <a:rPr lang="nl-NL" dirty="0"/>
                <a:t>Gezelligheidsplanners (horeca)</a:t>
              </a:r>
            </a:p>
          </p:txBody>
        </p:sp>
      </p:grpSp>
      <p:grpSp>
        <p:nvGrpSpPr>
          <p:cNvPr id="1031" name="Groep 1030">
            <a:extLst>
              <a:ext uri="{FF2B5EF4-FFF2-40B4-BE49-F238E27FC236}">
                <a16:creationId xmlns:a16="http://schemas.microsoft.com/office/drawing/2014/main" id="{7D1C8AC5-2CF3-B87D-8EB1-4DB16518E7BE}"/>
              </a:ext>
            </a:extLst>
          </p:cNvPr>
          <p:cNvGrpSpPr/>
          <p:nvPr/>
        </p:nvGrpSpPr>
        <p:grpSpPr>
          <a:xfrm>
            <a:off x="4930799" y="3442905"/>
            <a:ext cx="1979123" cy="911438"/>
            <a:chOff x="5171734" y="1338152"/>
            <a:chExt cx="2736000" cy="1260000"/>
          </a:xfrm>
        </p:grpSpPr>
        <p:sp>
          <p:nvSpPr>
            <p:cNvPr id="11" name="Ovaal 10">
              <a:extLst>
                <a:ext uri="{FF2B5EF4-FFF2-40B4-BE49-F238E27FC236}">
                  <a16:creationId xmlns:a16="http://schemas.microsoft.com/office/drawing/2014/main" id="{F20CF8D9-11CE-D345-BD3C-E2EBFD73BC52}"/>
                </a:ext>
              </a:extLst>
            </p:cNvPr>
            <p:cNvSpPr>
              <a:spLocks noChangeAspect="1"/>
            </p:cNvSpPr>
            <p:nvPr/>
          </p:nvSpPr>
          <p:spPr>
            <a:xfrm rot="5400000">
              <a:off x="5909734" y="708152"/>
              <a:ext cx="1260000" cy="25200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969398CF-4E5C-A94C-8BAB-4BF166F05C38}"/>
                </a:ext>
              </a:extLst>
            </p:cNvPr>
            <p:cNvSpPr txBox="1"/>
            <p:nvPr/>
          </p:nvSpPr>
          <p:spPr>
            <a:xfrm>
              <a:off x="5171734" y="1751201"/>
              <a:ext cx="2736000" cy="369332"/>
            </a:xfrm>
            <a:prstGeom prst="rect">
              <a:avLst/>
            </a:prstGeom>
            <a:noFill/>
          </p:spPr>
          <p:txBody>
            <a:bodyPr wrap="square" rtlCol="0">
              <a:spAutoFit/>
            </a:bodyPr>
            <a:lstStyle/>
            <a:p>
              <a:pPr algn="ctr"/>
              <a:r>
                <a:rPr lang="nl-NL"/>
                <a:t>Werkenden</a:t>
              </a:r>
            </a:p>
          </p:txBody>
        </p:sp>
      </p:grpSp>
      <p:grpSp>
        <p:nvGrpSpPr>
          <p:cNvPr id="1030" name="Groep 1029">
            <a:extLst>
              <a:ext uri="{FF2B5EF4-FFF2-40B4-BE49-F238E27FC236}">
                <a16:creationId xmlns:a16="http://schemas.microsoft.com/office/drawing/2014/main" id="{42299A67-5F1D-FD0B-B56E-B873ACD547BA}"/>
              </a:ext>
            </a:extLst>
          </p:cNvPr>
          <p:cNvGrpSpPr/>
          <p:nvPr/>
        </p:nvGrpSpPr>
        <p:grpSpPr>
          <a:xfrm>
            <a:off x="3765613" y="4685953"/>
            <a:ext cx="3445770" cy="1722885"/>
            <a:chOff x="3752384" y="4688221"/>
            <a:chExt cx="3600000" cy="1800000"/>
          </a:xfrm>
        </p:grpSpPr>
        <p:sp>
          <p:nvSpPr>
            <p:cNvPr id="10" name="Ovaal 9">
              <a:extLst>
                <a:ext uri="{FF2B5EF4-FFF2-40B4-BE49-F238E27FC236}">
                  <a16:creationId xmlns:a16="http://schemas.microsoft.com/office/drawing/2014/main" id="{15E43E99-9183-1E4B-B448-F8BE717921A6}"/>
                </a:ext>
              </a:extLst>
            </p:cNvPr>
            <p:cNvSpPr>
              <a:spLocks noChangeAspect="1"/>
            </p:cNvSpPr>
            <p:nvPr/>
          </p:nvSpPr>
          <p:spPr>
            <a:xfrm rot="5400000">
              <a:off x="4652384" y="3788221"/>
              <a:ext cx="1800000" cy="3600000"/>
            </a:xfrm>
            <a:prstGeom prst="ellipse">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7159C0B5-5783-C040-B8B2-D0463166C097}"/>
                </a:ext>
              </a:extLst>
            </p:cNvPr>
            <p:cNvSpPr txBox="1"/>
            <p:nvPr/>
          </p:nvSpPr>
          <p:spPr>
            <a:xfrm>
              <a:off x="4184382" y="5265055"/>
              <a:ext cx="2736000" cy="646331"/>
            </a:xfrm>
            <a:prstGeom prst="rect">
              <a:avLst/>
            </a:prstGeom>
            <a:noFill/>
            <a:ln>
              <a:noFill/>
            </a:ln>
          </p:spPr>
          <p:txBody>
            <a:bodyPr wrap="square" rtlCol="0">
              <a:spAutoFit/>
            </a:bodyPr>
            <a:lstStyle/>
            <a:p>
              <a:pPr algn="ctr"/>
              <a:r>
                <a:rPr lang="nl-NL" dirty="0"/>
                <a:t>Gezelligheidsplanners (</a:t>
              </a:r>
              <a:r>
                <a:rPr lang="nl-NL" dirty="0" err="1"/>
                <a:t>retail</a:t>
              </a:r>
              <a:r>
                <a:rPr lang="nl-NL" dirty="0"/>
                <a:t>)</a:t>
              </a:r>
            </a:p>
          </p:txBody>
        </p:sp>
      </p:grpSp>
      <p:pic>
        <p:nvPicPr>
          <p:cNvPr id="30" name="Afbeelding 29" descr="Afbeelding met tekst, persoon, zitten, binnen&#10;&#10;Automatisch gegenereerde beschrijving">
            <a:hlinkClick r:id="rId3" action="ppaction://hlinksldjump"/>
            <a:extLst>
              <a:ext uri="{FF2B5EF4-FFF2-40B4-BE49-F238E27FC236}">
                <a16:creationId xmlns:a16="http://schemas.microsoft.com/office/drawing/2014/main" id="{60A3EC38-15AF-678F-9EEF-F1F28907B6B3}"/>
              </a:ext>
            </a:extLst>
          </p:cNvPr>
          <p:cNvPicPr>
            <a:picLocks noChangeAspect="1"/>
          </p:cNvPicPr>
          <p:nvPr/>
        </p:nvPicPr>
        <p:blipFill>
          <a:blip r:embed="rId4">
            <a:extLst>
              <a:ext uri="{28A0092B-C50C-407E-A947-70E740481C1C}">
                <a14:useLocalDpi xmlns:a14="http://schemas.microsoft.com/office/drawing/2010/main" val="0"/>
              </a:ext>
            </a:extLst>
          </a:blip>
          <a:srcRect l="13032" r="20198" b="8712"/>
          <a:stretch>
            <a:fillRect/>
          </a:stretch>
        </p:blipFill>
        <p:spPr>
          <a:xfrm>
            <a:off x="3038881" y="5292616"/>
            <a:ext cx="1263676" cy="1259795"/>
          </a:xfrm>
          <a:custGeom>
            <a:avLst/>
            <a:gdLst>
              <a:gd name="connsiteX0" fmla="*/ 1076907 w 2416380"/>
              <a:gd name="connsiteY0" fmla="*/ 0 h 2408959"/>
              <a:gd name="connsiteX1" fmla="*/ 1339474 w 2416380"/>
              <a:gd name="connsiteY1" fmla="*/ 0 h 2408959"/>
              <a:gd name="connsiteX2" fmla="*/ 1451683 w 2416380"/>
              <a:gd name="connsiteY2" fmla="*/ 17125 h 2408959"/>
              <a:gd name="connsiteX3" fmla="*/ 2416380 w 2416380"/>
              <a:gd name="connsiteY3" fmla="*/ 1200769 h 2408959"/>
              <a:gd name="connsiteX4" fmla="*/ 1208190 w 2416380"/>
              <a:gd name="connsiteY4" fmla="*/ 2408959 h 2408959"/>
              <a:gd name="connsiteX5" fmla="*/ 0 w 2416380"/>
              <a:gd name="connsiteY5" fmla="*/ 1200769 h 2408959"/>
              <a:gd name="connsiteX6" fmla="*/ 964698 w 2416380"/>
              <a:gd name="connsiteY6" fmla="*/ 17125 h 24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380" h="2408959">
                <a:moveTo>
                  <a:pt x="1076907" y="0"/>
                </a:moveTo>
                <a:lnTo>
                  <a:pt x="1339474" y="0"/>
                </a:lnTo>
                <a:lnTo>
                  <a:pt x="1451683" y="17125"/>
                </a:lnTo>
                <a:cubicBezTo>
                  <a:pt x="2002235" y="129784"/>
                  <a:pt x="2416380" y="616912"/>
                  <a:pt x="2416380" y="1200769"/>
                </a:cubicBezTo>
                <a:cubicBezTo>
                  <a:pt x="2416380" y="1868034"/>
                  <a:pt x="1875455" y="2408959"/>
                  <a:pt x="1208190" y="2408959"/>
                </a:cubicBezTo>
                <a:cubicBezTo>
                  <a:pt x="540925" y="2408959"/>
                  <a:pt x="0" y="1868034"/>
                  <a:pt x="0" y="1200769"/>
                </a:cubicBezTo>
                <a:cubicBezTo>
                  <a:pt x="0" y="616912"/>
                  <a:pt x="414146" y="129784"/>
                  <a:pt x="964698" y="17125"/>
                </a:cubicBezTo>
                <a:close/>
              </a:path>
            </a:pathLst>
          </a:custGeom>
          <a:ln w="76200">
            <a:solidFill>
              <a:srgbClr val="FFC000"/>
            </a:solidFill>
          </a:ln>
        </p:spPr>
      </p:pic>
      <p:grpSp>
        <p:nvGrpSpPr>
          <p:cNvPr id="1032" name="Groep 1031">
            <a:extLst>
              <a:ext uri="{FF2B5EF4-FFF2-40B4-BE49-F238E27FC236}">
                <a16:creationId xmlns:a16="http://schemas.microsoft.com/office/drawing/2014/main" id="{ED23B632-1D0F-4011-990B-21F00822D315}"/>
              </a:ext>
            </a:extLst>
          </p:cNvPr>
          <p:cNvGrpSpPr/>
          <p:nvPr/>
        </p:nvGrpSpPr>
        <p:grpSpPr>
          <a:xfrm>
            <a:off x="588170" y="2072428"/>
            <a:ext cx="2736000" cy="1260000"/>
            <a:chOff x="3244573" y="2406793"/>
            <a:chExt cx="2736000" cy="1260000"/>
          </a:xfrm>
        </p:grpSpPr>
        <p:sp>
          <p:nvSpPr>
            <p:cNvPr id="21" name="Ovaal 20">
              <a:extLst>
                <a:ext uri="{FF2B5EF4-FFF2-40B4-BE49-F238E27FC236}">
                  <a16:creationId xmlns:a16="http://schemas.microsoft.com/office/drawing/2014/main" id="{DFEDE2FC-448C-9A41-A4BD-A8CF8B85BAE4}"/>
                </a:ext>
              </a:extLst>
            </p:cNvPr>
            <p:cNvSpPr>
              <a:spLocks noChangeAspect="1"/>
            </p:cNvSpPr>
            <p:nvPr/>
          </p:nvSpPr>
          <p:spPr>
            <a:xfrm rot="4852797">
              <a:off x="3982573" y="1776793"/>
              <a:ext cx="1260000" cy="252000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0348794D-08A1-0649-840A-707C160A68B6}"/>
                </a:ext>
              </a:extLst>
            </p:cNvPr>
            <p:cNvSpPr txBox="1"/>
            <p:nvPr/>
          </p:nvSpPr>
          <p:spPr>
            <a:xfrm rot="21052797">
              <a:off x="3244573" y="2713627"/>
              <a:ext cx="2736000" cy="646331"/>
            </a:xfrm>
            <a:prstGeom prst="rect">
              <a:avLst/>
            </a:prstGeom>
            <a:noFill/>
            <a:ln>
              <a:noFill/>
            </a:ln>
          </p:spPr>
          <p:txBody>
            <a:bodyPr wrap="square" rtlCol="0">
              <a:spAutoFit/>
            </a:bodyPr>
            <a:lstStyle/>
            <a:p>
              <a:pPr algn="ctr"/>
              <a:r>
                <a:rPr lang="nl-NL" dirty="0"/>
                <a:t>Fijnproevers </a:t>
              </a:r>
              <a:br>
                <a:rPr lang="nl-NL" dirty="0"/>
              </a:br>
              <a:r>
                <a:rPr lang="nl-NL" dirty="0"/>
                <a:t>(</a:t>
              </a:r>
              <a:r>
                <a:rPr lang="nl-NL" dirty="0" err="1"/>
                <a:t>retail</a:t>
              </a:r>
              <a:r>
                <a:rPr lang="nl-NL" dirty="0"/>
                <a:t>)</a:t>
              </a:r>
            </a:p>
          </p:txBody>
        </p:sp>
      </p:grpSp>
      <p:pic>
        <p:nvPicPr>
          <p:cNvPr id="31" name="Afbeelding 30" descr="Afbeelding met gebouw, persoon, mobiele telefoon, buiten&#10;&#10;Automatisch gegenereerde beschrijving">
            <a:hlinkClick r:id="rId5" action="ppaction://hlinksldjump"/>
            <a:extLst>
              <a:ext uri="{FF2B5EF4-FFF2-40B4-BE49-F238E27FC236}">
                <a16:creationId xmlns:a16="http://schemas.microsoft.com/office/drawing/2014/main" id="{03592A28-C49F-0E2A-6B23-6C0DA10DED02}"/>
              </a:ext>
            </a:extLst>
          </p:cNvPr>
          <p:cNvPicPr>
            <a:picLocks noChangeAspect="1"/>
          </p:cNvPicPr>
          <p:nvPr/>
        </p:nvPicPr>
        <p:blipFill>
          <a:blip r:embed="rId6">
            <a:extLst>
              <a:ext uri="{28A0092B-C50C-407E-A947-70E740481C1C}">
                <a14:useLocalDpi xmlns:a14="http://schemas.microsoft.com/office/drawing/2010/main" val="0"/>
              </a:ext>
            </a:extLst>
          </a:blip>
          <a:srcRect l="31768" t="4021" r="1378" b="5042"/>
          <a:stretch>
            <a:fillRect/>
          </a:stretch>
        </p:blipFill>
        <p:spPr>
          <a:xfrm>
            <a:off x="293219" y="1547399"/>
            <a:ext cx="1024997" cy="1024997"/>
          </a:xfrm>
          <a:custGeom>
            <a:avLst/>
            <a:gdLst>
              <a:gd name="connsiteX0" fmla="*/ 1202400 w 2404800"/>
              <a:gd name="connsiteY0" fmla="*/ 0 h 2404800"/>
              <a:gd name="connsiteX1" fmla="*/ 2404800 w 2404800"/>
              <a:gd name="connsiteY1" fmla="*/ 1202400 h 2404800"/>
              <a:gd name="connsiteX2" fmla="*/ 1202400 w 2404800"/>
              <a:gd name="connsiteY2" fmla="*/ 2404800 h 2404800"/>
              <a:gd name="connsiteX3" fmla="*/ 0 w 2404800"/>
              <a:gd name="connsiteY3" fmla="*/ 1202400 h 2404800"/>
              <a:gd name="connsiteX4" fmla="*/ 1202400 w 2404800"/>
              <a:gd name="connsiteY4" fmla="*/ 0 h 24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800" h="2404800">
                <a:moveTo>
                  <a:pt x="1202400" y="0"/>
                </a:moveTo>
                <a:cubicBezTo>
                  <a:pt x="1866467" y="0"/>
                  <a:pt x="2404800" y="538333"/>
                  <a:pt x="2404800" y="1202400"/>
                </a:cubicBezTo>
                <a:cubicBezTo>
                  <a:pt x="2404800" y="1866467"/>
                  <a:pt x="1866467" y="2404800"/>
                  <a:pt x="1202400" y="2404800"/>
                </a:cubicBezTo>
                <a:cubicBezTo>
                  <a:pt x="538333" y="2404800"/>
                  <a:pt x="0" y="1866467"/>
                  <a:pt x="0" y="1202400"/>
                </a:cubicBezTo>
                <a:cubicBezTo>
                  <a:pt x="0" y="538333"/>
                  <a:pt x="538333" y="0"/>
                  <a:pt x="1202400" y="0"/>
                </a:cubicBezTo>
                <a:close/>
              </a:path>
            </a:pathLst>
          </a:custGeom>
          <a:ln w="76200">
            <a:solidFill>
              <a:srgbClr val="00B0F0"/>
            </a:solidFill>
          </a:ln>
        </p:spPr>
      </p:pic>
      <p:grpSp>
        <p:nvGrpSpPr>
          <p:cNvPr id="1033" name="Groep 1032">
            <a:extLst>
              <a:ext uri="{FF2B5EF4-FFF2-40B4-BE49-F238E27FC236}">
                <a16:creationId xmlns:a16="http://schemas.microsoft.com/office/drawing/2014/main" id="{0625D2D8-CD7F-69F4-F1E5-63F0C1013012}"/>
              </a:ext>
            </a:extLst>
          </p:cNvPr>
          <p:cNvGrpSpPr/>
          <p:nvPr/>
        </p:nvGrpSpPr>
        <p:grpSpPr>
          <a:xfrm>
            <a:off x="1637992" y="3127014"/>
            <a:ext cx="3078433" cy="1830050"/>
            <a:chOff x="869653" y="3621551"/>
            <a:chExt cx="3078433" cy="1830050"/>
          </a:xfrm>
        </p:grpSpPr>
        <p:grpSp>
          <p:nvGrpSpPr>
            <p:cNvPr id="27" name="Groep 26">
              <a:extLst>
                <a:ext uri="{FF2B5EF4-FFF2-40B4-BE49-F238E27FC236}">
                  <a16:creationId xmlns:a16="http://schemas.microsoft.com/office/drawing/2014/main" id="{3E487DDF-6C0B-0547-83E0-912C7713CC73}"/>
                </a:ext>
              </a:extLst>
            </p:cNvPr>
            <p:cNvGrpSpPr/>
            <p:nvPr/>
          </p:nvGrpSpPr>
          <p:grpSpPr>
            <a:xfrm rot="20893499">
              <a:off x="1212086" y="3621551"/>
              <a:ext cx="2736000" cy="1260000"/>
              <a:chOff x="3990000" y="3161992"/>
              <a:chExt cx="2736000" cy="1260000"/>
            </a:xfrm>
          </p:grpSpPr>
          <p:sp>
            <p:nvSpPr>
              <p:cNvPr id="17" name="Ovaal 16">
                <a:extLst>
                  <a:ext uri="{FF2B5EF4-FFF2-40B4-BE49-F238E27FC236}">
                    <a16:creationId xmlns:a16="http://schemas.microsoft.com/office/drawing/2014/main" id="{0441EB73-40FB-A14C-BF13-B16F4B6EAB36}"/>
                  </a:ext>
                </a:extLst>
              </p:cNvPr>
              <p:cNvSpPr>
                <a:spLocks noChangeAspect="1"/>
              </p:cNvSpPr>
              <p:nvPr/>
            </p:nvSpPr>
            <p:spPr>
              <a:xfrm rot="5400000">
                <a:off x="4728000" y="2531992"/>
                <a:ext cx="1260000" cy="25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7F4686AB-CDDA-9C44-9C56-01EDEAF9C56B}"/>
                  </a:ext>
                </a:extLst>
              </p:cNvPr>
              <p:cNvSpPr txBox="1"/>
              <p:nvPr/>
            </p:nvSpPr>
            <p:spPr>
              <a:xfrm>
                <a:off x="3990000" y="3468826"/>
                <a:ext cx="2736000" cy="646331"/>
              </a:xfrm>
              <a:prstGeom prst="rect">
                <a:avLst/>
              </a:prstGeom>
              <a:noFill/>
              <a:ln>
                <a:noFill/>
              </a:ln>
            </p:spPr>
            <p:txBody>
              <a:bodyPr wrap="square" rtlCol="0">
                <a:spAutoFit/>
              </a:bodyPr>
              <a:lstStyle/>
              <a:p>
                <a:pPr algn="ctr"/>
                <a:r>
                  <a:rPr lang="nl-NL"/>
                  <a:t>Plezierbelevers</a:t>
                </a:r>
                <a:br>
                  <a:rPr lang="nl-NL"/>
                </a:br>
                <a:r>
                  <a:rPr lang="nl-NL"/>
                  <a:t> (</a:t>
                </a:r>
                <a:r>
                  <a:rPr lang="nl-NL" err="1"/>
                  <a:t>retail</a:t>
                </a:r>
                <a:r>
                  <a:rPr lang="nl-NL"/>
                  <a:t>)</a:t>
                </a:r>
              </a:p>
            </p:txBody>
          </p:sp>
        </p:grpSp>
        <p:pic>
          <p:nvPicPr>
            <p:cNvPr id="32" name="Afbeelding 31" descr="Afbeelding met persoon, lucht, buiten, grond&#10;&#10;Automatisch gegenereerde beschrijving">
              <a:hlinkClick r:id="rId7" action="ppaction://hlinksldjump"/>
              <a:extLst>
                <a:ext uri="{FF2B5EF4-FFF2-40B4-BE49-F238E27FC236}">
                  <a16:creationId xmlns:a16="http://schemas.microsoft.com/office/drawing/2014/main" id="{868C8539-A27A-E620-CB4E-63260747E7CC}"/>
                </a:ext>
              </a:extLst>
            </p:cNvPr>
            <p:cNvPicPr>
              <a:picLocks noChangeAspect="1"/>
            </p:cNvPicPr>
            <p:nvPr/>
          </p:nvPicPr>
          <p:blipFill>
            <a:blip r:embed="rId8">
              <a:extLst>
                <a:ext uri="{28A0092B-C50C-407E-A947-70E740481C1C}">
                  <a14:useLocalDpi xmlns:a14="http://schemas.microsoft.com/office/drawing/2010/main" val="0"/>
                </a:ext>
              </a:extLst>
            </a:blip>
            <a:srcRect l="16145" t="4348" r="26883" b="20131"/>
            <a:stretch>
              <a:fillRect/>
            </a:stretch>
          </p:blipFill>
          <p:spPr>
            <a:xfrm>
              <a:off x="869653" y="4407062"/>
              <a:ext cx="1044539" cy="1044539"/>
            </a:xfrm>
            <a:custGeom>
              <a:avLst/>
              <a:gdLst>
                <a:gd name="connsiteX0" fmla="*/ 1202400 w 2404800"/>
                <a:gd name="connsiteY0" fmla="*/ 0 h 2404800"/>
                <a:gd name="connsiteX1" fmla="*/ 2404800 w 2404800"/>
                <a:gd name="connsiteY1" fmla="*/ 1202400 h 2404800"/>
                <a:gd name="connsiteX2" fmla="*/ 1202400 w 2404800"/>
                <a:gd name="connsiteY2" fmla="*/ 2404800 h 2404800"/>
                <a:gd name="connsiteX3" fmla="*/ 0 w 2404800"/>
                <a:gd name="connsiteY3" fmla="*/ 1202400 h 2404800"/>
                <a:gd name="connsiteX4" fmla="*/ 1202400 w 2404800"/>
                <a:gd name="connsiteY4" fmla="*/ 0 h 24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800" h="2404800">
                  <a:moveTo>
                    <a:pt x="1202400" y="0"/>
                  </a:moveTo>
                  <a:cubicBezTo>
                    <a:pt x="1866467" y="0"/>
                    <a:pt x="2404800" y="538333"/>
                    <a:pt x="2404800" y="1202400"/>
                  </a:cubicBezTo>
                  <a:cubicBezTo>
                    <a:pt x="2404800" y="1866467"/>
                    <a:pt x="1866467" y="2404800"/>
                    <a:pt x="1202400" y="2404800"/>
                  </a:cubicBezTo>
                  <a:cubicBezTo>
                    <a:pt x="538333" y="2404800"/>
                    <a:pt x="0" y="1866467"/>
                    <a:pt x="0" y="1202400"/>
                  </a:cubicBezTo>
                  <a:cubicBezTo>
                    <a:pt x="0" y="538333"/>
                    <a:pt x="538333" y="0"/>
                    <a:pt x="1202400" y="0"/>
                  </a:cubicBezTo>
                  <a:close/>
                </a:path>
              </a:pathLst>
            </a:custGeom>
            <a:ln w="76200">
              <a:solidFill>
                <a:srgbClr val="C00000"/>
              </a:solidFill>
            </a:ln>
          </p:spPr>
        </p:pic>
      </p:grpSp>
      <p:grpSp>
        <p:nvGrpSpPr>
          <p:cNvPr id="23" name="Groep 22">
            <a:extLst>
              <a:ext uri="{FF2B5EF4-FFF2-40B4-BE49-F238E27FC236}">
                <a16:creationId xmlns:a16="http://schemas.microsoft.com/office/drawing/2014/main" id="{AA5257E6-03C5-A64D-B633-078D8F6B3193}"/>
              </a:ext>
            </a:extLst>
          </p:cNvPr>
          <p:cNvGrpSpPr/>
          <p:nvPr/>
        </p:nvGrpSpPr>
        <p:grpSpPr>
          <a:xfrm rot="1004200">
            <a:off x="3306233" y="2076856"/>
            <a:ext cx="2736000" cy="900000"/>
            <a:chOff x="944131" y="5580107"/>
            <a:chExt cx="2736000" cy="900000"/>
          </a:xfrm>
          <a:solidFill>
            <a:schemeClr val="bg1"/>
          </a:solidFill>
        </p:grpSpPr>
        <p:sp>
          <p:nvSpPr>
            <p:cNvPr id="19" name="Ovaal 18">
              <a:extLst>
                <a:ext uri="{FF2B5EF4-FFF2-40B4-BE49-F238E27FC236}">
                  <a16:creationId xmlns:a16="http://schemas.microsoft.com/office/drawing/2014/main" id="{A9F29CD5-6FDB-AD4A-8904-68AA0B114370}"/>
                </a:ext>
              </a:extLst>
            </p:cNvPr>
            <p:cNvSpPr>
              <a:spLocks noChangeAspect="1"/>
            </p:cNvSpPr>
            <p:nvPr/>
          </p:nvSpPr>
          <p:spPr>
            <a:xfrm rot="5400000">
              <a:off x="1914000" y="5130107"/>
              <a:ext cx="900000" cy="1800000"/>
            </a:xfrm>
            <a:prstGeom prst="ellipse">
              <a:avLst/>
            </a:prstGeom>
            <a:grp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786F3041-4A93-CF4D-91C7-49C0F288C884}"/>
                </a:ext>
              </a:extLst>
            </p:cNvPr>
            <p:cNvSpPr txBox="1"/>
            <p:nvPr/>
          </p:nvSpPr>
          <p:spPr>
            <a:xfrm>
              <a:off x="944131" y="5706942"/>
              <a:ext cx="2736000" cy="646331"/>
            </a:xfrm>
            <a:prstGeom prst="rect">
              <a:avLst/>
            </a:prstGeom>
            <a:noFill/>
          </p:spPr>
          <p:txBody>
            <a:bodyPr wrap="square" rtlCol="0">
              <a:spAutoFit/>
            </a:bodyPr>
            <a:lstStyle/>
            <a:p>
              <a:pPr algn="ctr"/>
              <a:r>
                <a:rPr lang="nl-NL" dirty="0" err="1"/>
                <a:t>Verdiepers</a:t>
              </a:r>
              <a:br>
                <a:rPr lang="nl-NL" dirty="0"/>
              </a:br>
              <a:r>
                <a:rPr lang="nl-NL" dirty="0"/>
                <a:t> (</a:t>
              </a:r>
              <a:r>
                <a:rPr lang="nl-NL" dirty="0" err="1"/>
                <a:t>retail</a:t>
              </a:r>
              <a:r>
                <a:rPr lang="nl-NL" dirty="0"/>
                <a:t>)</a:t>
              </a:r>
            </a:p>
          </p:txBody>
        </p:sp>
      </p:grpSp>
      <p:pic>
        <p:nvPicPr>
          <p:cNvPr id="33" name="Afbeelding 32" descr="Afbeelding met muur, binnen, persoon&#10;&#10;Automatisch gegenereerde beschrijving">
            <a:hlinkClick r:id="rId9" action="ppaction://hlinksldjump"/>
            <a:extLst>
              <a:ext uri="{FF2B5EF4-FFF2-40B4-BE49-F238E27FC236}">
                <a16:creationId xmlns:a16="http://schemas.microsoft.com/office/drawing/2014/main" id="{CB265F4F-BC41-6C3E-77DA-C68924236C92}"/>
              </a:ext>
            </a:extLst>
          </p:cNvPr>
          <p:cNvPicPr>
            <a:picLocks noChangeAspect="1"/>
          </p:cNvPicPr>
          <p:nvPr/>
        </p:nvPicPr>
        <p:blipFill>
          <a:blip r:embed="rId10">
            <a:extLst>
              <a:ext uri="{28A0092B-C50C-407E-A947-70E740481C1C}">
                <a14:useLocalDpi xmlns:a14="http://schemas.microsoft.com/office/drawing/2010/main" val="0"/>
              </a:ext>
            </a:extLst>
          </a:blip>
          <a:srcRect l="21598" t="5517" r="21628" b="18686"/>
          <a:stretch>
            <a:fillRect/>
          </a:stretch>
        </p:blipFill>
        <p:spPr>
          <a:xfrm>
            <a:off x="4855162" y="1510072"/>
            <a:ext cx="820168" cy="820168"/>
          </a:xfrm>
          <a:custGeom>
            <a:avLst/>
            <a:gdLst>
              <a:gd name="connsiteX0" fmla="*/ 1202400 w 2404800"/>
              <a:gd name="connsiteY0" fmla="*/ 0 h 2404800"/>
              <a:gd name="connsiteX1" fmla="*/ 2404800 w 2404800"/>
              <a:gd name="connsiteY1" fmla="*/ 1202400 h 2404800"/>
              <a:gd name="connsiteX2" fmla="*/ 1202400 w 2404800"/>
              <a:gd name="connsiteY2" fmla="*/ 2404800 h 2404800"/>
              <a:gd name="connsiteX3" fmla="*/ 0 w 2404800"/>
              <a:gd name="connsiteY3" fmla="*/ 1202400 h 2404800"/>
              <a:gd name="connsiteX4" fmla="*/ 1202400 w 2404800"/>
              <a:gd name="connsiteY4" fmla="*/ 0 h 24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800" h="2404800">
                <a:moveTo>
                  <a:pt x="1202400" y="0"/>
                </a:moveTo>
                <a:cubicBezTo>
                  <a:pt x="1866467" y="0"/>
                  <a:pt x="2404800" y="538333"/>
                  <a:pt x="2404800" y="1202400"/>
                </a:cubicBezTo>
                <a:cubicBezTo>
                  <a:pt x="2404800" y="1866467"/>
                  <a:pt x="1866467" y="2404800"/>
                  <a:pt x="1202400" y="2404800"/>
                </a:cubicBezTo>
                <a:cubicBezTo>
                  <a:pt x="538333" y="2404800"/>
                  <a:pt x="0" y="1866467"/>
                  <a:pt x="0" y="1202400"/>
                </a:cubicBezTo>
                <a:cubicBezTo>
                  <a:pt x="0" y="538333"/>
                  <a:pt x="538333" y="0"/>
                  <a:pt x="1202400" y="0"/>
                </a:cubicBezTo>
                <a:close/>
              </a:path>
            </a:pathLst>
          </a:custGeom>
          <a:solidFill>
            <a:schemeClr val="bg1"/>
          </a:solidFill>
          <a:ln w="76200">
            <a:solidFill>
              <a:schemeClr val="accent1"/>
            </a:solidFill>
          </a:ln>
        </p:spPr>
      </p:pic>
      <p:grpSp>
        <p:nvGrpSpPr>
          <p:cNvPr id="62" name="Groep 61">
            <a:extLst>
              <a:ext uri="{FF2B5EF4-FFF2-40B4-BE49-F238E27FC236}">
                <a16:creationId xmlns:a16="http://schemas.microsoft.com/office/drawing/2014/main" id="{688F9F5F-177F-97E3-A67D-88BF8D0E2240}"/>
              </a:ext>
            </a:extLst>
          </p:cNvPr>
          <p:cNvGrpSpPr/>
          <p:nvPr/>
        </p:nvGrpSpPr>
        <p:grpSpPr>
          <a:xfrm rot="20777499">
            <a:off x="7047859" y="3559265"/>
            <a:ext cx="3056884" cy="1695596"/>
            <a:chOff x="7704821" y="2760991"/>
            <a:chExt cx="4320000" cy="2160000"/>
          </a:xfrm>
        </p:grpSpPr>
        <p:sp>
          <p:nvSpPr>
            <p:cNvPr id="8" name="Ovaal 7">
              <a:extLst>
                <a:ext uri="{FF2B5EF4-FFF2-40B4-BE49-F238E27FC236}">
                  <a16:creationId xmlns:a16="http://schemas.microsoft.com/office/drawing/2014/main" id="{19422C98-C10B-4446-8DE9-532B81E7343B}"/>
                </a:ext>
              </a:extLst>
            </p:cNvPr>
            <p:cNvSpPr>
              <a:spLocks noChangeAspect="1"/>
            </p:cNvSpPr>
            <p:nvPr/>
          </p:nvSpPr>
          <p:spPr>
            <a:xfrm rot="5400000">
              <a:off x="8784821" y="1680991"/>
              <a:ext cx="2160000" cy="4320000"/>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1088A618-16EF-CB43-A5CB-6280904C33D1}"/>
                </a:ext>
              </a:extLst>
            </p:cNvPr>
            <p:cNvSpPr txBox="1"/>
            <p:nvPr/>
          </p:nvSpPr>
          <p:spPr>
            <a:xfrm>
              <a:off x="8377421" y="3467425"/>
              <a:ext cx="2974800" cy="646331"/>
            </a:xfrm>
            <a:prstGeom prst="rect">
              <a:avLst/>
            </a:prstGeom>
            <a:noFill/>
            <a:ln>
              <a:noFill/>
            </a:ln>
          </p:spPr>
          <p:txBody>
            <a:bodyPr wrap="square" rtlCol="0">
              <a:spAutoFit/>
            </a:bodyPr>
            <a:lstStyle/>
            <a:p>
              <a:pPr algn="ctr"/>
              <a:r>
                <a:rPr lang="nl-NL" dirty="0"/>
                <a:t>Plezierbelevers</a:t>
              </a:r>
            </a:p>
            <a:p>
              <a:pPr algn="ctr"/>
              <a:r>
                <a:rPr lang="nl-NL" dirty="0"/>
                <a:t>(horeca)</a:t>
              </a:r>
            </a:p>
          </p:txBody>
        </p:sp>
      </p:grpSp>
      <p:pic>
        <p:nvPicPr>
          <p:cNvPr id="34" name="Afbeelding 33" descr="Afbeelding met tafel, persoon, koffie, kop&#10;&#10;Automatisch gegenereerde beschrijving">
            <a:hlinkClick r:id="rId11" action="ppaction://hlinksldjump"/>
            <a:extLst>
              <a:ext uri="{FF2B5EF4-FFF2-40B4-BE49-F238E27FC236}">
                <a16:creationId xmlns:a16="http://schemas.microsoft.com/office/drawing/2014/main" id="{472C96E3-2706-39D4-071B-0EC46DA66F4C}"/>
              </a:ext>
            </a:extLst>
          </p:cNvPr>
          <p:cNvPicPr>
            <a:picLocks noChangeAspect="1"/>
          </p:cNvPicPr>
          <p:nvPr/>
        </p:nvPicPr>
        <p:blipFill>
          <a:blip r:embed="rId12">
            <a:extLst>
              <a:ext uri="{28A0092B-C50C-407E-A947-70E740481C1C}">
                <a14:useLocalDpi xmlns:a14="http://schemas.microsoft.com/office/drawing/2010/main" val="0"/>
              </a:ext>
            </a:extLst>
          </a:blip>
          <a:srcRect l="12737" r="23087" b="14916"/>
          <a:stretch>
            <a:fillRect/>
          </a:stretch>
        </p:blipFill>
        <p:spPr>
          <a:xfrm>
            <a:off x="9522905" y="3771114"/>
            <a:ext cx="1259442" cy="1252312"/>
          </a:xfrm>
          <a:custGeom>
            <a:avLst/>
            <a:gdLst>
              <a:gd name="connsiteX0" fmla="*/ 1030935 w 2404800"/>
              <a:gd name="connsiteY0" fmla="*/ 0 h 2391186"/>
              <a:gd name="connsiteX1" fmla="*/ 1373866 w 2404800"/>
              <a:gd name="connsiteY1" fmla="*/ 0 h 2391186"/>
              <a:gd name="connsiteX2" fmla="*/ 1444726 w 2404800"/>
              <a:gd name="connsiteY2" fmla="*/ 10815 h 2391186"/>
              <a:gd name="connsiteX3" fmla="*/ 2404800 w 2404800"/>
              <a:gd name="connsiteY3" fmla="*/ 1188786 h 2391186"/>
              <a:gd name="connsiteX4" fmla="*/ 1202400 w 2404800"/>
              <a:gd name="connsiteY4" fmla="*/ 2391186 h 2391186"/>
              <a:gd name="connsiteX5" fmla="*/ 0 w 2404800"/>
              <a:gd name="connsiteY5" fmla="*/ 1188786 h 2391186"/>
              <a:gd name="connsiteX6" fmla="*/ 960075 w 2404800"/>
              <a:gd name="connsiteY6" fmla="*/ 10815 h 239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800" h="2391186">
                <a:moveTo>
                  <a:pt x="1030935" y="0"/>
                </a:moveTo>
                <a:lnTo>
                  <a:pt x="1373866" y="0"/>
                </a:lnTo>
                <a:lnTo>
                  <a:pt x="1444726" y="10815"/>
                </a:lnTo>
                <a:cubicBezTo>
                  <a:pt x="1992639" y="122934"/>
                  <a:pt x="2404800" y="607727"/>
                  <a:pt x="2404800" y="1188786"/>
                </a:cubicBezTo>
                <a:cubicBezTo>
                  <a:pt x="2404800" y="1852853"/>
                  <a:pt x="1866467" y="2391186"/>
                  <a:pt x="1202400" y="2391186"/>
                </a:cubicBezTo>
                <a:cubicBezTo>
                  <a:pt x="538333" y="2391186"/>
                  <a:pt x="0" y="1852853"/>
                  <a:pt x="0" y="1188786"/>
                </a:cubicBezTo>
                <a:cubicBezTo>
                  <a:pt x="0" y="607727"/>
                  <a:pt x="412162" y="122934"/>
                  <a:pt x="960075" y="10815"/>
                </a:cubicBezTo>
                <a:close/>
              </a:path>
            </a:pathLst>
          </a:custGeom>
          <a:ln w="76200">
            <a:solidFill>
              <a:srgbClr val="7030A0"/>
            </a:solidFill>
          </a:ln>
        </p:spPr>
      </p:pic>
      <p:pic>
        <p:nvPicPr>
          <p:cNvPr id="35" name="Afbeelding 34" descr="Afbeelding met tafel, persoon, binnen, venster&#10;&#10;Automatisch gegenereerde beschrijving">
            <a:hlinkClick r:id="rId13" action="ppaction://hlinksldjump"/>
            <a:extLst>
              <a:ext uri="{FF2B5EF4-FFF2-40B4-BE49-F238E27FC236}">
                <a16:creationId xmlns:a16="http://schemas.microsoft.com/office/drawing/2014/main" id="{E909D797-0419-DC93-1B16-A526BD09395A}"/>
              </a:ext>
            </a:extLst>
          </p:cNvPr>
          <p:cNvPicPr>
            <a:picLocks noChangeAspect="1"/>
          </p:cNvPicPr>
          <p:nvPr/>
        </p:nvPicPr>
        <p:blipFill>
          <a:blip r:embed="rId14">
            <a:extLst>
              <a:ext uri="{28A0092B-C50C-407E-A947-70E740481C1C}">
                <a14:useLocalDpi xmlns:a14="http://schemas.microsoft.com/office/drawing/2010/main" val="0"/>
              </a:ext>
            </a:extLst>
          </a:blip>
          <a:srcRect l="13444" t="37511" r="49681" b="7176"/>
          <a:stretch>
            <a:fillRect/>
          </a:stretch>
        </p:blipFill>
        <p:spPr>
          <a:xfrm>
            <a:off x="7916058" y="5514516"/>
            <a:ext cx="1213471" cy="1213471"/>
          </a:xfrm>
          <a:custGeom>
            <a:avLst/>
            <a:gdLst>
              <a:gd name="connsiteX0" fmla="*/ 1440000 w 2880000"/>
              <a:gd name="connsiteY0" fmla="*/ 0 h 2880000"/>
              <a:gd name="connsiteX1" fmla="*/ 2880000 w 2880000"/>
              <a:gd name="connsiteY1" fmla="*/ 1440000 h 2880000"/>
              <a:gd name="connsiteX2" fmla="*/ 1440000 w 2880000"/>
              <a:gd name="connsiteY2" fmla="*/ 2880000 h 2880000"/>
              <a:gd name="connsiteX3" fmla="*/ 0 w 2880000"/>
              <a:gd name="connsiteY3" fmla="*/ 1440000 h 2880000"/>
              <a:gd name="connsiteX4" fmla="*/ 1440000 w 2880000"/>
              <a:gd name="connsiteY4" fmla="*/ 0 h 28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000" h="2880000">
                <a:moveTo>
                  <a:pt x="1440000" y="0"/>
                </a:moveTo>
                <a:cubicBezTo>
                  <a:pt x="2235290" y="0"/>
                  <a:pt x="2880000" y="644710"/>
                  <a:pt x="2880000" y="1440000"/>
                </a:cubicBezTo>
                <a:cubicBezTo>
                  <a:pt x="2880000" y="2235290"/>
                  <a:pt x="2235290" y="2880000"/>
                  <a:pt x="1440000" y="2880000"/>
                </a:cubicBezTo>
                <a:cubicBezTo>
                  <a:pt x="644710" y="2880000"/>
                  <a:pt x="0" y="2235290"/>
                  <a:pt x="0" y="1440000"/>
                </a:cubicBezTo>
                <a:cubicBezTo>
                  <a:pt x="0" y="644710"/>
                  <a:pt x="644710" y="0"/>
                  <a:pt x="1440000" y="0"/>
                </a:cubicBezTo>
                <a:close/>
              </a:path>
            </a:pathLst>
          </a:custGeom>
          <a:ln w="76200">
            <a:solidFill>
              <a:srgbClr val="FFFF00"/>
            </a:solidFill>
          </a:ln>
        </p:spPr>
      </p:pic>
      <p:grpSp>
        <p:nvGrpSpPr>
          <p:cNvPr id="53" name="Groep 52">
            <a:extLst>
              <a:ext uri="{FF2B5EF4-FFF2-40B4-BE49-F238E27FC236}">
                <a16:creationId xmlns:a16="http://schemas.microsoft.com/office/drawing/2014/main" id="{FE9C2EA3-8F04-BD3C-52F5-94375DEBA5C1}"/>
              </a:ext>
            </a:extLst>
          </p:cNvPr>
          <p:cNvGrpSpPr/>
          <p:nvPr/>
        </p:nvGrpSpPr>
        <p:grpSpPr>
          <a:xfrm rot="20987873">
            <a:off x="2272513" y="617089"/>
            <a:ext cx="1876259" cy="1384528"/>
            <a:chOff x="521236" y="3351931"/>
            <a:chExt cx="1876259" cy="1384528"/>
          </a:xfrm>
        </p:grpSpPr>
        <p:sp>
          <p:nvSpPr>
            <p:cNvPr id="3" name="Tekstvak 2">
              <a:extLst>
                <a:ext uri="{FF2B5EF4-FFF2-40B4-BE49-F238E27FC236}">
                  <a16:creationId xmlns:a16="http://schemas.microsoft.com/office/drawing/2014/main" id="{4D2DF5B7-ED93-8CC7-F3BF-DAAB7F3FB4E6}"/>
                </a:ext>
              </a:extLst>
            </p:cNvPr>
            <p:cNvSpPr txBox="1"/>
            <p:nvPr/>
          </p:nvSpPr>
          <p:spPr>
            <a:xfrm>
              <a:off x="678012" y="3919397"/>
              <a:ext cx="1600867" cy="646331"/>
            </a:xfrm>
            <a:prstGeom prst="rect">
              <a:avLst/>
            </a:prstGeom>
            <a:solidFill>
              <a:schemeClr val="bg1"/>
            </a:solidFill>
          </p:spPr>
          <p:txBody>
            <a:bodyPr wrap="square">
              <a:spAutoFit/>
            </a:bodyPr>
            <a:lstStyle/>
            <a:p>
              <a:pPr algn="ctr"/>
              <a:r>
                <a:rPr lang="en-US" dirty="0" err="1"/>
                <a:t>Gehaasten</a:t>
              </a:r>
              <a:br>
                <a:rPr lang="en-US" dirty="0"/>
              </a:br>
              <a:r>
                <a:rPr lang="en-US" dirty="0"/>
                <a:t>(retail)</a:t>
              </a:r>
            </a:p>
          </p:txBody>
        </p:sp>
        <p:sp>
          <p:nvSpPr>
            <p:cNvPr id="4" name="Ovaal 3">
              <a:extLst>
                <a:ext uri="{FF2B5EF4-FFF2-40B4-BE49-F238E27FC236}">
                  <a16:creationId xmlns:a16="http://schemas.microsoft.com/office/drawing/2014/main" id="{70C95B17-C2D2-70A0-6E58-9C14527ED078}"/>
                </a:ext>
              </a:extLst>
            </p:cNvPr>
            <p:cNvSpPr>
              <a:spLocks noChangeAspect="1"/>
            </p:cNvSpPr>
            <p:nvPr/>
          </p:nvSpPr>
          <p:spPr>
            <a:xfrm rot="5400000">
              <a:off x="987026" y="3325990"/>
              <a:ext cx="987791" cy="1833147"/>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2" name="Afbeelding 51" descr="Crop ethnic buyer shopping online on smartphone in street cafe · Free Stock  Photo">
              <a:extLst>
                <a:ext uri="{FF2B5EF4-FFF2-40B4-BE49-F238E27FC236}">
                  <a16:creationId xmlns:a16="http://schemas.microsoft.com/office/drawing/2014/main" id="{D64A3905-3F94-48F4-2416-1A0D6ECB104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42316" r="1566" b="15715"/>
            <a:stretch>
              <a:fillRect/>
            </a:stretch>
          </p:blipFill>
          <p:spPr bwMode="auto">
            <a:xfrm>
              <a:off x="521236" y="3351931"/>
              <a:ext cx="605121" cy="604796"/>
            </a:xfrm>
            <a:custGeom>
              <a:avLst/>
              <a:gdLst>
                <a:gd name="connsiteX0" fmla="*/ 862537 w 1959922"/>
                <a:gd name="connsiteY0" fmla="*/ 0 h 1958869"/>
                <a:gd name="connsiteX1" fmla="*/ 1097385 w 1959922"/>
                <a:gd name="connsiteY1" fmla="*/ 0 h 1958869"/>
                <a:gd name="connsiteX2" fmla="*/ 1177458 w 1959922"/>
                <a:gd name="connsiteY2" fmla="*/ 12262 h 1958869"/>
                <a:gd name="connsiteX3" fmla="*/ 1959922 w 1959922"/>
                <a:gd name="connsiteY3" fmla="*/ 975577 h 1958869"/>
                <a:gd name="connsiteX4" fmla="*/ 979961 w 1959922"/>
                <a:gd name="connsiteY4" fmla="*/ 1958869 h 1958869"/>
                <a:gd name="connsiteX5" fmla="*/ 0 w 1959922"/>
                <a:gd name="connsiteY5" fmla="*/ 975577 h 1958869"/>
                <a:gd name="connsiteX6" fmla="*/ 782465 w 1959922"/>
                <a:gd name="connsiteY6" fmla="*/ 12262 h 195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22" h="1958869">
                  <a:moveTo>
                    <a:pt x="862537" y="0"/>
                  </a:moveTo>
                  <a:lnTo>
                    <a:pt x="1097385" y="0"/>
                  </a:lnTo>
                  <a:lnTo>
                    <a:pt x="1177458" y="12262"/>
                  </a:lnTo>
                  <a:cubicBezTo>
                    <a:pt x="1624010" y="103951"/>
                    <a:pt x="1959922" y="500402"/>
                    <a:pt x="1959922" y="975577"/>
                  </a:cubicBezTo>
                  <a:cubicBezTo>
                    <a:pt x="1959922" y="1518634"/>
                    <a:pt x="1521179" y="1958869"/>
                    <a:pt x="979961" y="1958869"/>
                  </a:cubicBezTo>
                  <a:cubicBezTo>
                    <a:pt x="438743" y="1958869"/>
                    <a:pt x="0" y="1518634"/>
                    <a:pt x="0" y="975577"/>
                  </a:cubicBezTo>
                  <a:cubicBezTo>
                    <a:pt x="0" y="500402"/>
                    <a:pt x="335913" y="103951"/>
                    <a:pt x="782465" y="12262"/>
                  </a:cubicBezTo>
                  <a:close/>
                </a:path>
              </a:pathLst>
            </a:custGeom>
            <a:noFill/>
            <a:ln w="76200">
              <a:solidFill>
                <a:schemeClr val="accent5">
                  <a:lumMod val="50000"/>
                </a:schemeClr>
              </a:solidFill>
            </a:ln>
            <a:extLst>
              <a:ext uri="{909E8E84-426E-40DD-AFC4-6F175D3DCCD1}">
                <a14:hiddenFill xmlns:a14="http://schemas.microsoft.com/office/drawing/2010/main">
                  <a:solidFill>
                    <a:srgbClr val="FFFFFF"/>
                  </a:solidFill>
                </a14:hiddenFill>
              </a:ext>
            </a:extLst>
          </p:spPr>
        </p:pic>
      </p:grpSp>
      <p:sp>
        <p:nvSpPr>
          <p:cNvPr id="1025" name="Titel 1">
            <a:extLst>
              <a:ext uri="{FF2B5EF4-FFF2-40B4-BE49-F238E27FC236}">
                <a16:creationId xmlns:a16="http://schemas.microsoft.com/office/drawing/2014/main" id="{857094D7-5915-A007-433B-C8B0D2298A15}"/>
              </a:ext>
            </a:extLst>
          </p:cNvPr>
          <p:cNvSpPr txBox="1">
            <a:spLocks/>
          </p:cNvSpPr>
          <p:nvPr/>
        </p:nvSpPr>
        <p:spPr>
          <a:xfrm>
            <a:off x="388149" y="3525011"/>
            <a:ext cx="961866" cy="666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en-US" sz="1800" dirty="0"/>
              <a:t>RETAIL</a:t>
            </a:r>
            <a:endParaRPr lang="nl-NL" sz="1800" dirty="0"/>
          </a:p>
        </p:txBody>
      </p:sp>
      <p:sp>
        <p:nvSpPr>
          <p:cNvPr id="1027" name="Titel 1">
            <a:extLst>
              <a:ext uri="{FF2B5EF4-FFF2-40B4-BE49-F238E27FC236}">
                <a16:creationId xmlns:a16="http://schemas.microsoft.com/office/drawing/2014/main" id="{40CF42E2-3C9D-320B-F628-5CF5086C5B5E}"/>
              </a:ext>
            </a:extLst>
          </p:cNvPr>
          <p:cNvSpPr txBox="1">
            <a:spLocks/>
          </p:cNvSpPr>
          <p:nvPr/>
        </p:nvSpPr>
        <p:spPr>
          <a:xfrm>
            <a:off x="10367890" y="3531551"/>
            <a:ext cx="1463754" cy="666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r"/>
            <a:r>
              <a:rPr lang="en-US" sz="1800" dirty="0"/>
              <a:t>HORECA</a:t>
            </a:r>
            <a:endParaRPr lang="nl-NL" sz="1800" dirty="0"/>
          </a:p>
        </p:txBody>
      </p:sp>
      <p:sp>
        <p:nvSpPr>
          <p:cNvPr id="1028" name="Titel 1">
            <a:extLst>
              <a:ext uri="{FF2B5EF4-FFF2-40B4-BE49-F238E27FC236}">
                <a16:creationId xmlns:a16="http://schemas.microsoft.com/office/drawing/2014/main" id="{37DFB29F-D376-3881-B18A-599EAD0AB802}"/>
              </a:ext>
            </a:extLst>
          </p:cNvPr>
          <p:cNvSpPr txBox="1">
            <a:spLocks/>
          </p:cNvSpPr>
          <p:nvPr/>
        </p:nvSpPr>
        <p:spPr>
          <a:xfrm>
            <a:off x="5384021" y="845002"/>
            <a:ext cx="961866" cy="666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ctr"/>
            <a:r>
              <a:rPr lang="en-US" sz="1800" dirty="0"/>
              <a:t>ALLEEN</a:t>
            </a:r>
            <a:endParaRPr lang="nl-NL" sz="1800" dirty="0"/>
          </a:p>
        </p:txBody>
      </p:sp>
      <p:sp>
        <p:nvSpPr>
          <p:cNvPr id="1029" name="Titel 1">
            <a:extLst>
              <a:ext uri="{FF2B5EF4-FFF2-40B4-BE49-F238E27FC236}">
                <a16:creationId xmlns:a16="http://schemas.microsoft.com/office/drawing/2014/main" id="{402B1E24-1103-8A4B-7B13-C3F95B999B1A}"/>
              </a:ext>
            </a:extLst>
          </p:cNvPr>
          <p:cNvSpPr txBox="1">
            <a:spLocks/>
          </p:cNvSpPr>
          <p:nvPr/>
        </p:nvSpPr>
        <p:spPr>
          <a:xfrm>
            <a:off x="5384021" y="6613041"/>
            <a:ext cx="961866" cy="666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ctr"/>
            <a:r>
              <a:rPr lang="en-US" sz="1800" dirty="0"/>
              <a:t>SAMEN</a:t>
            </a:r>
            <a:endParaRPr lang="nl-NL" sz="1800" dirty="0"/>
          </a:p>
        </p:txBody>
      </p:sp>
    </p:spTree>
    <p:extLst>
      <p:ext uri="{BB962C8B-B14F-4D97-AF65-F5344CB8AC3E}">
        <p14:creationId xmlns:p14="http://schemas.microsoft.com/office/powerpoint/2010/main" val="401999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21image41171584">
            <a:extLst>
              <a:ext uri="{FF2B5EF4-FFF2-40B4-BE49-F238E27FC236}">
                <a16:creationId xmlns:a16="http://schemas.microsoft.com/office/drawing/2014/main" id="{A5F520FA-0761-E645-B69B-F9F03A4B4D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287" y="654591"/>
            <a:ext cx="9756812" cy="532799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8780537-81D2-4FCA-B388-3DA2E7935990}"/>
              </a:ext>
            </a:extLst>
          </p:cNvPr>
          <p:cNvSpPr>
            <a:spLocks noGrp="1"/>
          </p:cNvSpPr>
          <p:nvPr>
            <p:ph type="title"/>
          </p:nvPr>
        </p:nvSpPr>
        <p:spPr>
          <a:xfrm>
            <a:off x="888000" y="197039"/>
            <a:ext cx="10416000" cy="666000"/>
          </a:xfrm>
        </p:spPr>
        <p:txBody>
          <a:bodyPr/>
          <a:lstStyle/>
          <a:p>
            <a:pPr algn="ctr"/>
            <a:r>
              <a:rPr lang="nl-NL" dirty="0"/>
              <a:t>Lady Bugs – Yvette </a:t>
            </a:r>
            <a:r>
              <a:rPr lang="nl-NL" dirty="0" err="1"/>
              <a:t>Eberhard</a:t>
            </a:r>
            <a:endParaRPr lang="nl-NL" dirty="0"/>
          </a:p>
        </p:txBody>
      </p:sp>
      <p:pic>
        <p:nvPicPr>
          <p:cNvPr id="5" name="Afbeelding 4" descr="Afbeelding met tekst, persoon&#10;&#10;Automatisch gegenereerde beschrijving">
            <a:extLst>
              <a:ext uri="{FF2B5EF4-FFF2-40B4-BE49-F238E27FC236}">
                <a16:creationId xmlns:a16="http://schemas.microsoft.com/office/drawing/2014/main" id="{541FB845-E5F2-F242-9F5D-39A02BE1B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9390" y="4736911"/>
            <a:ext cx="1788610" cy="1924050"/>
          </a:xfrm>
          <a:prstGeom prst="rect">
            <a:avLst/>
          </a:prstGeom>
        </p:spPr>
      </p:pic>
      <p:sp>
        <p:nvSpPr>
          <p:cNvPr id="3" name="Tekstvak 2">
            <a:extLst>
              <a:ext uri="{FF2B5EF4-FFF2-40B4-BE49-F238E27FC236}">
                <a16:creationId xmlns:a16="http://schemas.microsoft.com/office/drawing/2014/main" id="{8F3D0213-BCE6-7A41-93D3-6A17C9D58572}"/>
              </a:ext>
            </a:extLst>
          </p:cNvPr>
          <p:cNvSpPr txBox="1"/>
          <p:nvPr/>
        </p:nvSpPr>
        <p:spPr>
          <a:xfrm>
            <a:off x="9769003" y="1921794"/>
            <a:ext cx="2099710" cy="2585323"/>
          </a:xfrm>
          <a:prstGeom prst="rect">
            <a:avLst/>
          </a:prstGeom>
          <a:solidFill>
            <a:schemeClr val="bg1"/>
          </a:solidFill>
          <a:ln w="25400">
            <a:solidFill>
              <a:schemeClr val="accent1"/>
            </a:solidFill>
          </a:ln>
        </p:spPr>
        <p:txBody>
          <a:bodyPr wrap="square" lIns="91440" tIns="45720" rIns="91440" bIns="45720" rtlCol="0" anchor="t">
            <a:spAutoFit/>
          </a:bodyPr>
          <a:lstStyle/>
          <a:p>
            <a:r>
              <a:rPr lang="nl-NL"/>
              <a:t>Beloningssysteem op basis van user-</a:t>
            </a:r>
            <a:r>
              <a:rPr lang="nl-NL" err="1"/>
              <a:t>generated</a:t>
            </a:r>
            <a:r>
              <a:rPr lang="nl-NL"/>
              <a:t> content. Klanten kunnen punten verdienen door plaatsen van een selfie met Lady Bugs producten.</a:t>
            </a:r>
          </a:p>
        </p:txBody>
      </p:sp>
    </p:spTree>
    <p:extLst>
      <p:ext uri="{BB962C8B-B14F-4D97-AF65-F5344CB8AC3E}">
        <p14:creationId xmlns:p14="http://schemas.microsoft.com/office/powerpoint/2010/main" val="377350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28B03-240C-2477-ED5C-06B0566A8F3E}"/>
              </a:ext>
            </a:extLst>
          </p:cNvPr>
          <p:cNvSpPr>
            <a:spLocks noGrp="1"/>
          </p:cNvSpPr>
          <p:nvPr>
            <p:ph type="title"/>
          </p:nvPr>
        </p:nvSpPr>
        <p:spPr/>
        <p:txBody>
          <a:bodyPr/>
          <a:lstStyle/>
          <a:p>
            <a:r>
              <a:rPr lang="nl-NL" dirty="0"/>
              <a:t>De maatschappelijke meerwaarde van </a:t>
            </a:r>
            <a:r>
              <a:rPr lang="nl-NL" dirty="0" err="1"/>
              <a:t>retail</a:t>
            </a:r>
            <a:r>
              <a:rPr lang="nl-NL" dirty="0"/>
              <a:t> (</a:t>
            </a:r>
            <a:r>
              <a:rPr lang="nl-NL" dirty="0" err="1"/>
              <a:t>INRetail</a:t>
            </a:r>
            <a:r>
              <a:rPr lang="nl-NL" dirty="0"/>
              <a:t>, feb. 2022)</a:t>
            </a:r>
          </a:p>
        </p:txBody>
      </p:sp>
      <p:sp>
        <p:nvSpPr>
          <p:cNvPr id="3" name="Tijdelijke aanduiding voor inhoud 2">
            <a:extLst>
              <a:ext uri="{FF2B5EF4-FFF2-40B4-BE49-F238E27FC236}">
                <a16:creationId xmlns:a16="http://schemas.microsoft.com/office/drawing/2014/main" id="{FA8A6966-D8C9-006B-7A23-B60D2C4EDE88}"/>
              </a:ext>
            </a:extLst>
          </p:cNvPr>
          <p:cNvSpPr>
            <a:spLocks noGrp="1"/>
          </p:cNvSpPr>
          <p:nvPr>
            <p:ph idx="1"/>
          </p:nvPr>
        </p:nvSpPr>
        <p:spPr>
          <a:xfrm>
            <a:off x="672000" y="1763999"/>
            <a:ext cx="6173643" cy="4389665"/>
          </a:xfrm>
        </p:spPr>
        <p:txBody>
          <a:bodyPr>
            <a:normAutofit fontScale="92500" lnSpcReduction="10000"/>
          </a:bodyPr>
          <a:lstStyle/>
          <a:p>
            <a:pPr marL="0" indent="0">
              <a:buNone/>
            </a:pPr>
            <a:r>
              <a:rPr lang="nl-NL" dirty="0" err="1"/>
              <a:t>INRetail</a:t>
            </a:r>
            <a:r>
              <a:rPr lang="nl-NL" dirty="0"/>
              <a:t> stelt dat binnen de </a:t>
            </a:r>
            <a:r>
              <a:rPr lang="nl-NL" dirty="0" err="1"/>
              <a:t>retail</a:t>
            </a:r>
            <a:r>
              <a:rPr lang="nl-NL" dirty="0"/>
              <a:t> er grofweg drie denkstijlen zijn waarlangs een betekenisvol concept kan worden gebouwd:</a:t>
            </a:r>
          </a:p>
          <a:p>
            <a:pPr marL="0" indent="0">
              <a:buNone/>
            </a:pPr>
            <a:endParaRPr lang="nl-NL" dirty="0"/>
          </a:p>
          <a:p>
            <a:pPr marL="287338" indent="-287338">
              <a:buFont typeface="Arial" panose="020B0604020202020204" pitchFamily="34" charset="0"/>
              <a:buChar char="•"/>
              <a:tabLst>
                <a:tab pos="1330325" algn="l"/>
              </a:tabLst>
            </a:pPr>
            <a:r>
              <a:rPr lang="nl-NL" dirty="0"/>
              <a:t>Identiteit 	= betekenis/vertrouwen</a:t>
            </a:r>
          </a:p>
          <a:p>
            <a:pPr marL="287338" indent="-287338">
              <a:buFont typeface="Arial" panose="020B0604020202020204" pitchFamily="34" charset="0"/>
              <a:buChar char="•"/>
              <a:tabLst>
                <a:tab pos="1330325" algn="l"/>
              </a:tabLst>
            </a:pPr>
            <a:r>
              <a:rPr lang="nl-NL" dirty="0"/>
              <a:t>Imago 	= vormgeving/</a:t>
            </a:r>
            <a:r>
              <a:rPr lang="nl-NL" dirty="0" err="1"/>
              <a:t>framing</a:t>
            </a:r>
            <a:r>
              <a:rPr lang="nl-NL" dirty="0"/>
              <a:t>/concept</a:t>
            </a:r>
          </a:p>
          <a:p>
            <a:pPr marL="287338" indent="-287338">
              <a:buFont typeface="Arial" panose="020B0604020202020204" pitchFamily="34" charset="0"/>
              <a:buChar char="•"/>
              <a:tabLst>
                <a:tab pos="1330325" algn="l"/>
              </a:tabLst>
            </a:pPr>
            <a:r>
              <a:rPr lang="nl-NL" dirty="0"/>
              <a:t>Omzet 	= meer verkopen</a:t>
            </a:r>
          </a:p>
          <a:p>
            <a:pPr marL="0" indent="0">
              <a:buNone/>
            </a:pPr>
            <a:endParaRPr lang="nl-NL" dirty="0"/>
          </a:p>
          <a:p>
            <a:pPr marL="0" indent="0">
              <a:buNone/>
            </a:pPr>
            <a:r>
              <a:rPr lang="nl-NL" dirty="0"/>
              <a:t>Succesvolle retailers bewegen steeds meer richting handelen vanuit identiteit. De kracht van fysieke retailers moet dus gezocht worden in het betekenis geven en een vertrouwensrelatie opbouwen met de klant. </a:t>
            </a:r>
          </a:p>
          <a:p>
            <a:pPr marL="0" indent="0">
              <a:buNone/>
            </a:pPr>
            <a:endParaRPr lang="nl-NL" dirty="0"/>
          </a:p>
          <a:p>
            <a:pPr marL="0" indent="0">
              <a:buNone/>
            </a:pPr>
            <a:r>
              <a:rPr lang="nl-NL" dirty="0"/>
              <a:t>Dit vraagt om een goede product-market-fit tussen de identiteit van de retailer en </a:t>
            </a:r>
            <a:r>
              <a:rPr lang="nl-NL" dirty="0" err="1"/>
              <a:t>segement</a:t>
            </a:r>
            <a:r>
              <a:rPr lang="nl-NL" dirty="0"/>
              <a:t>(en) van consumenten!</a:t>
            </a:r>
          </a:p>
        </p:txBody>
      </p:sp>
      <p:graphicFrame>
        <p:nvGraphicFramePr>
          <p:cNvPr id="4" name="Diagram 3">
            <a:extLst>
              <a:ext uri="{FF2B5EF4-FFF2-40B4-BE49-F238E27FC236}">
                <a16:creationId xmlns:a16="http://schemas.microsoft.com/office/drawing/2014/main" id="{6A7007BB-5C86-F3D9-95C3-4E4673038E14}"/>
              </a:ext>
            </a:extLst>
          </p:cNvPr>
          <p:cNvGraphicFramePr/>
          <p:nvPr/>
        </p:nvGraphicFramePr>
        <p:xfrm>
          <a:off x="6845643" y="1963029"/>
          <a:ext cx="4777602" cy="3185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a:extLst>
              <a:ext uri="{FF2B5EF4-FFF2-40B4-BE49-F238E27FC236}">
                <a16:creationId xmlns:a16="http://schemas.microsoft.com/office/drawing/2014/main" id="{6B3D9877-6B3B-D966-C17F-B76F52E72332}"/>
              </a:ext>
            </a:extLst>
          </p:cNvPr>
          <p:cNvSpPr txBox="1"/>
          <p:nvPr/>
        </p:nvSpPr>
        <p:spPr>
          <a:xfrm>
            <a:off x="8140871" y="5156716"/>
            <a:ext cx="2187146" cy="369332"/>
          </a:xfrm>
          <a:prstGeom prst="rect">
            <a:avLst/>
          </a:prstGeom>
          <a:noFill/>
        </p:spPr>
        <p:txBody>
          <a:bodyPr wrap="square" rtlCol="0">
            <a:spAutoFit/>
          </a:bodyPr>
          <a:lstStyle/>
          <a:p>
            <a:pPr algn="ctr"/>
            <a:r>
              <a:rPr lang="nl-NL" dirty="0"/>
              <a:t>Product-market-fit</a:t>
            </a:r>
          </a:p>
        </p:txBody>
      </p:sp>
      <p:cxnSp>
        <p:nvCxnSpPr>
          <p:cNvPr id="9" name="Rechte verbindingslijn met pijl 8">
            <a:extLst>
              <a:ext uri="{FF2B5EF4-FFF2-40B4-BE49-F238E27FC236}">
                <a16:creationId xmlns:a16="http://schemas.microsoft.com/office/drawing/2014/main" id="{A725D67C-4647-ECBF-0371-D84A73A4B718}"/>
              </a:ext>
            </a:extLst>
          </p:cNvPr>
          <p:cNvCxnSpPr>
            <a:stCxn id="5" idx="0"/>
          </p:cNvCxnSpPr>
          <p:nvPr/>
        </p:nvCxnSpPr>
        <p:spPr>
          <a:xfrm flipV="1">
            <a:off x="9234444" y="3555563"/>
            <a:ext cx="0" cy="16011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13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Content Placeholder 1">
            <a:extLst>
              <a:ext uri="{FF2B5EF4-FFF2-40B4-BE49-F238E27FC236}">
                <a16:creationId xmlns:a16="http://schemas.microsoft.com/office/drawing/2014/main" id="{E361BE8D-89B4-C7D6-71D1-7A0B316CA01A}"/>
              </a:ext>
            </a:extLst>
          </p:cNvPr>
          <p:cNvSpPr>
            <a:spLocks noGrp="1"/>
          </p:cNvSpPr>
          <p:nvPr>
            <p:ph sz="half" idx="1"/>
          </p:nvPr>
        </p:nvSpPr>
        <p:spPr>
          <a:xfrm>
            <a:off x="670983" y="1736728"/>
            <a:ext cx="4992000" cy="4176713"/>
          </a:xfrm>
        </p:spPr>
        <p:txBody>
          <a:bodyPr>
            <a:normAutofit/>
          </a:bodyPr>
          <a:lstStyle/>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400" dirty="0" err="1">
                <a:latin typeface="Arial" panose="020B0604020202020204" pitchFamily="34" charset="0"/>
                <a:cs typeface="Arial" panose="020B0604020202020204" pitchFamily="34" charset="0"/>
              </a:rPr>
              <a:t>Luister</a:t>
            </a:r>
            <a:r>
              <a:rPr lang="en-US" sz="2400" dirty="0">
                <a:latin typeface="Arial" panose="020B0604020202020204" pitchFamily="34" charset="0"/>
                <a:cs typeface="Arial" panose="020B0604020202020204" pitchFamily="34" charset="0"/>
              </a:rPr>
              <a:t> de ‘</a:t>
            </a:r>
            <a:r>
              <a:rPr lang="nl-NL" sz="2400" dirty="0">
                <a:latin typeface="Arial" panose="020B0604020202020204" pitchFamily="34" charset="0"/>
                <a:cs typeface="Arial" panose="020B0604020202020204" pitchFamily="34" charset="0"/>
              </a:rPr>
              <a:t>Met stad en ziel’ podcast, serie 2, aflevering 6 </a:t>
            </a:r>
            <a:r>
              <a:rPr lang="en-US" sz="1600" dirty="0">
                <a:latin typeface="Arial" panose="020B0604020202020204" pitchFamily="34" charset="0"/>
                <a:cs typeface="Arial" panose="020B0604020202020204" pitchFamily="34" charset="0"/>
                <a:hlinkClick r:id="rId2"/>
              </a:rPr>
              <a:t>https://deoverijsselseaanpak.nl/podcasts-en-vlogs/</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0" indent="0" algn="l" rtl="0" fontAlgn="base">
              <a:buNone/>
            </a:pPr>
            <a:r>
              <a:rPr lang="en-US" sz="2400" b="0" i="0" u="none" strike="noStrike" dirty="0">
                <a:solidFill>
                  <a:srgbClr val="000000"/>
                </a:solidFill>
                <a:effectLst/>
                <a:latin typeface="Arial" panose="020B0604020202020204" pitchFamily="34" charset="0"/>
                <a:cs typeface="Arial" panose="020B0604020202020204" pitchFamily="34" charset="0"/>
              </a:rPr>
              <a:t>Of neem contact op met:​</a:t>
            </a:r>
          </a:p>
          <a:p>
            <a:pPr algn="l" rtl="0" fontAlgn="base">
              <a:buFont typeface="Arial" panose="020B0604020202020204" pitchFamily="34" charset="0"/>
              <a:buChar char="•"/>
            </a:pPr>
            <a:r>
              <a:rPr lang="en-US" sz="2400" b="0" i="0" u="none" strike="noStrike" dirty="0" err="1">
                <a:solidFill>
                  <a:srgbClr val="000000"/>
                </a:solidFill>
                <a:effectLst/>
                <a:latin typeface="Arial" panose="020B0604020202020204" pitchFamily="34" charset="0"/>
                <a:cs typeface="Arial" panose="020B0604020202020204" pitchFamily="34" charset="0"/>
              </a:rPr>
              <a:t>Lisanne</a:t>
            </a:r>
            <a:r>
              <a:rPr lang="en-US" sz="2400" b="0" i="0" u="none" strike="noStrike" dirty="0">
                <a:solidFill>
                  <a:srgbClr val="000000"/>
                </a:solidFill>
                <a:effectLst/>
                <a:latin typeface="Arial" panose="020B0604020202020204" pitchFamily="34" charset="0"/>
                <a:cs typeface="Arial" panose="020B0604020202020204" pitchFamily="34" charset="0"/>
              </a:rPr>
              <a:t> </a:t>
            </a:r>
            <a:r>
              <a:rPr lang="en-US" sz="2400" b="0" i="0" u="none" strike="noStrike" dirty="0" err="1">
                <a:solidFill>
                  <a:srgbClr val="000000"/>
                </a:solidFill>
                <a:effectLst/>
                <a:latin typeface="Arial" panose="020B0604020202020204" pitchFamily="34" charset="0"/>
                <a:cs typeface="Arial" panose="020B0604020202020204" pitchFamily="34" charset="0"/>
              </a:rPr>
              <a:t>Bouten</a:t>
            </a:r>
            <a:r>
              <a:rPr lang="en-US" sz="2400" b="0" i="0" u="none" strike="noStrike" dirty="0">
                <a:solidFill>
                  <a:srgbClr val="000000"/>
                </a:solidFill>
                <a:effectLst/>
                <a:latin typeface="Arial" panose="020B0604020202020204" pitchFamily="34" charset="0"/>
                <a:cs typeface="Arial" panose="020B0604020202020204" pitchFamily="34" charset="0"/>
              </a:rPr>
              <a:t>​</a:t>
            </a:r>
          </a:p>
          <a:p>
            <a:pPr marL="323850" indent="-323850" algn="l" rtl="0" fontAlgn="base">
              <a:buNone/>
            </a:pPr>
            <a:r>
              <a:rPr lang="en-US" sz="2400" b="0" i="0" u="none" strike="noStrike" dirty="0">
                <a:solidFill>
                  <a:srgbClr val="000000"/>
                </a:solidFill>
                <a:effectLst/>
                <a:latin typeface="Arial" panose="020B0604020202020204" pitchFamily="34" charset="0"/>
                <a:cs typeface="Arial" panose="020B0604020202020204" pitchFamily="34" charset="0"/>
              </a:rPr>
              <a:t>	</a:t>
            </a:r>
            <a:r>
              <a:rPr lang="en-US" sz="2400" b="0" i="0" u="none" strike="noStrike" dirty="0" err="1">
                <a:solidFill>
                  <a:srgbClr val="000000"/>
                </a:solidFill>
                <a:effectLst/>
                <a:latin typeface="Arial" panose="020B0604020202020204" pitchFamily="34" charset="0"/>
                <a:cs typeface="Arial" panose="020B0604020202020204" pitchFamily="34" charset="0"/>
              </a:rPr>
              <a:t>l.m.bouten@saxion.nl</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marL="0" indent="0" algn="l" rtl="0" fontAlgn="base">
              <a:buNone/>
            </a:pPr>
            <a:endParaRPr lang="en-US" sz="2400"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400" b="0" i="0" u="none" strike="noStrike" dirty="0">
                <a:solidFill>
                  <a:srgbClr val="000000"/>
                </a:solidFill>
                <a:effectLst/>
                <a:latin typeface="Arial" panose="020B0604020202020204" pitchFamily="34" charset="0"/>
                <a:cs typeface="Arial" panose="020B0604020202020204" pitchFamily="34" charset="0"/>
              </a:rPr>
              <a:t>Auke Wolfs ​</a:t>
            </a:r>
          </a:p>
          <a:p>
            <a:pPr marL="323850" indent="-323850" algn="l" rtl="0" fontAlgn="base">
              <a:buNone/>
            </a:pPr>
            <a:r>
              <a:rPr lang="en-US" sz="2400" b="0" i="0" u="none" strike="noStrike" dirty="0">
                <a:solidFill>
                  <a:srgbClr val="000000"/>
                </a:solidFill>
                <a:effectLst/>
                <a:latin typeface="Arial" panose="020B0604020202020204" pitchFamily="34" charset="0"/>
                <a:cs typeface="Arial" panose="020B0604020202020204" pitchFamily="34" charset="0"/>
              </a:rPr>
              <a:t>	</a:t>
            </a:r>
            <a:r>
              <a:rPr lang="en-US" sz="2400" b="0" i="0" u="none" strike="noStrike" dirty="0" err="1">
                <a:solidFill>
                  <a:srgbClr val="000000"/>
                </a:solidFill>
                <a:effectLst/>
                <a:latin typeface="Arial" panose="020B0604020202020204" pitchFamily="34" charset="0"/>
                <a:cs typeface="Arial" panose="020B0604020202020204" pitchFamily="34" charset="0"/>
              </a:rPr>
              <a:t>a.k.wolfs@saxion.nl</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pic>
        <p:nvPicPr>
          <p:cNvPr id="1026" name="Picture 2" descr="De Overijsselse Aanpak (@deovaanpak) / Twitter">
            <a:extLst>
              <a:ext uri="{FF2B5EF4-FFF2-40B4-BE49-F238E27FC236}">
                <a16:creationId xmlns:a16="http://schemas.microsoft.com/office/drawing/2014/main" id="{1D904574-8E32-1ACF-E7AC-0244D542CB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39" r="-3" b="-3"/>
          <a:stretch/>
        </p:blipFill>
        <p:spPr bwMode="auto">
          <a:xfrm>
            <a:off x="6096002" y="1736728"/>
            <a:ext cx="4993217" cy="4176713"/>
          </a:xfrm>
          <a:prstGeom prst="rect">
            <a:avLst/>
          </a:prstGeom>
          <a:solidFill>
            <a:srgbClr val="FFFFFF"/>
          </a:solidFill>
        </p:spPr>
      </p:pic>
      <p:sp>
        <p:nvSpPr>
          <p:cNvPr id="1033" name="Title 3">
            <a:extLst>
              <a:ext uri="{FF2B5EF4-FFF2-40B4-BE49-F238E27FC236}">
                <a16:creationId xmlns:a16="http://schemas.microsoft.com/office/drawing/2014/main" id="{2F7277F9-D45E-8860-4F5A-35520927EA4A}"/>
              </a:ext>
            </a:extLst>
          </p:cNvPr>
          <p:cNvSpPr>
            <a:spLocks noGrp="1"/>
          </p:cNvSpPr>
          <p:nvPr>
            <p:ph type="title"/>
          </p:nvPr>
        </p:nvSpPr>
        <p:spPr>
          <a:xfrm>
            <a:off x="670984" y="1026000"/>
            <a:ext cx="10417016" cy="666000"/>
          </a:xfrm>
        </p:spPr>
        <p:txBody>
          <a:bodyPr>
            <a:normAutofit/>
          </a:bodyPr>
          <a:lstStyle/>
          <a:p>
            <a:r>
              <a:rPr lang="en-US" sz="4000" dirty="0"/>
              <a:t>Meer </a:t>
            </a:r>
            <a:r>
              <a:rPr lang="en-US" sz="4000" dirty="0" err="1"/>
              <a:t>weten</a:t>
            </a:r>
            <a:r>
              <a:rPr lang="en-US" sz="4000" dirty="0"/>
              <a:t>?</a:t>
            </a:r>
          </a:p>
        </p:txBody>
      </p:sp>
    </p:spTree>
    <p:extLst>
      <p:ext uri="{BB962C8B-B14F-4D97-AF65-F5344CB8AC3E}">
        <p14:creationId xmlns:p14="http://schemas.microsoft.com/office/powerpoint/2010/main" val="121524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6734E-4842-1F84-67D3-475154498D1D}"/>
              </a:ext>
            </a:extLst>
          </p:cNvPr>
          <p:cNvSpPr>
            <a:spLocks noGrp="1"/>
          </p:cNvSpPr>
          <p:nvPr>
            <p:ph type="title"/>
          </p:nvPr>
        </p:nvSpPr>
        <p:spPr/>
        <p:txBody>
          <a:bodyPr/>
          <a:lstStyle/>
          <a:p>
            <a:r>
              <a:rPr lang="nl-NL" dirty="0"/>
              <a:t>BIJLAGEN</a:t>
            </a:r>
          </a:p>
        </p:txBody>
      </p:sp>
      <p:sp>
        <p:nvSpPr>
          <p:cNvPr id="3" name="Tijdelijke aanduiding voor inhoud 2">
            <a:extLst>
              <a:ext uri="{FF2B5EF4-FFF2-40B4-BE49-F238E27FC236}">
                <a16:creationId xmlns:a16="http://schemas.microsoft.com/office/drawing/2014/main" id="{D7AE078E-B90A-BB5C-23C8-B9A59953576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745416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C6B03BF-81C6-E440-ACA1-DDF6C5017685}"/>
              </a:ext>
            </a:extLst>
          </p:cNvPr>
          <p:cNvSpPr/>
          <p:nvPr/>
        </p:nvSpPr>
        <p:spPr>
          <a:xfrm>
            <a:off x="-333633" y="-18706"/>
            <a:ext cx="12859265" cy="753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9" name="Groep 28">
            <a:extLst>
              <a:ext uri="{FF2B5EF4-FFF2-40B4-BE49-F238E27FC236}">
                <a16:creationId xmlns:a16="http://schemas.microsoft.com/office/drawing/2014/main" id="{6F9A4507-0568-7346-9FD3-F7F3558CF2A8}"/>
              </a:ext>
            </a:extLst>
          </p:cNvPr>
          <p:cNvGrpSpPr/>
          <p:nvPr/>
        </p:nvGrpSpPr>
        <p:grpSpPr>
          <a:xfrm>
            <a:off x="420129" y="639170"/>
            <a:ext cx="11351740" cy="6215448"/>
            <a:chOff x="420130" y="226524"/>
            <a:chExt cx="11351740" cy="6215448"/>
          </a:xfrm>
        </p:grpSpPr>
        <p:sp>
          <p:nvSpPr>
            <p:cNvPr id="9" name="Rechthoek 8">
              <a:extLst>
                <a:ext uri="{FF2B5EF4-FFF2-40B4-BE49-F238E27FC236}">
                  <a16:creationId xmlns:a16="http://schemas.microsoft.com/office/drawing/2014/main" id="{14CB6CB3-996D-DF4D-A368-DEC1F1B4B9E2}"/>
                </a:ext>
              </a:extLst>
            </p:cNvPr>
            <p:cNvSpPr/>
            <p:nvPr/>
          </p:nvSpPr>
          <p:spPr>
            <a:xfrm>
              <a:off x="420130" y="226524"/>
              <a:ext cx="5675870" cy="310709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7EE09598-9AB2-5B46-A3C8-CA3C7E702EF8}"/>
                </a:ext>
              </a:extLst>
            </p:cNvPr>
            <p:cNvSpPr/>
            <p:nvPr/>
          </p:nvSpPr>
          <p:spPr>
            <a:xfrm>
              <a:off x="6096000" y="226524"/>
              <a:ext cx="5675870" cy="310709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8638888B-81B6-6B4B-942A-50E9B59E125A}"/>
                </a:ext>
              </a:extLst>
            </p:cNvPr>
            <p:cNvSpPr/>
            <p:nvPr/>
          </p:nvSpPr>
          <p:spPr>
            <a:xfrm>
              <a:off x="420130" y="3334880"/>
              <a:ext cx="5675870" cy="310709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3582A84F-4A47-534D-A8AF-4BFCF19DCB4C}"/>
                </a:ext>
              </a:extLst>
            </p:cNvPr>
            <p:cNvSpPr/>
            <p:nvPr/>
          </p:nvSpPr>
          <p:spPr>
            <a:xfrm>
              <a:off x="6096000" y="3334880"/>
              <a:ext cx="5675870" cy="310709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AAA9C3C6-98A3-254E-9487-50EFF92B319D}"/>
                </a:ext>
              </a:extLst>
            </p:cNvPr>
            <p:cNvSpPr>
              <a:spLocks noChangeAspect="1"/>
            </p:cNvSpPr>
            <p:nvPr/>
          </p:nvSpPr>
          <p:spPr>
            <a:xfrm>
              <a:off x="4485081" y="1666588"/>
              <a:ext cx="3221838" cy="3221838"/>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C7176C86-FF6A-E14A-8464-299B45DA5285}"/>
                </a:ext>
              </a:extLst>
            </p:cNvPr>
            <p:cNvSpPr txBox="1"/>
            <p:nvPr/>
          </p:nvSpPr>
          <p:spPr>
            <a:xfrm>
              <a:off x="1553254" y="251235"/>
              <a:ext cx="3409622" cy="369332"/>
            </a:xfrm>
            <a:prstGeom prst="rect">
              <a:avLst/>
            </a:prstGeom>
            <a:noFill/>
          </p:spPr>
          <p:txBody>
            <a:bodyPr wrap="square" rtlCol="0">
              <a:spAutoFit/>
            </a:bodyPr>
            <a:lstStyle/>
            <a:p>
              <a:pPr algn="ctr"/>
              <a:r>
                <a:rPr lang="nl-NL"/>
                <a:t>Demografische kenmerken</a:t>
              </a:r>
            </a:p>
          </p:txBody>
        </p:sp>
        <p:sp>
          <p:nvSpPr>
            <p:cNvPr id="16" name="Tekstvak 15">
              <a:extLst>
                <a:ext uri="{FF2B5EF4-FFF2-40B4-BE49-F238E27FC236}">
                  <a16:creationId xmlns:a16="http://schemas.microsoft.com/office/drawing/2014/main" id="{33C61078-1482-1548-9F74-5C6B758B3715}"/>
                </a:ext>
              </a:extLst>
            </p:cNvPr>
            <p:cNvSpPr txBox="1"/>
            <p:nvPr/>
          </p:nvSpPr>
          <p:spPr>
            <a:xfrm>
              <a:off x="1517448" y="6047929"/>
              <a:ext cx="3409622" cy="369332"/>
            </a:xfrm>
            <a:prstGeom prst="rect">
              <a:avLst/>
            </a:prstGeom>
            <a:noFill/>
          </p:spPr>
          <p:txBody>
            <a:bodyPr wrap="square" rtlCol="0">
              <a:spAutoFit/>
            </a:bodyPr>
            <a:lstStyle/>
            <a:p>
              <a:pPr algn="ctr"/>
              <a:r>
                <a:rPr lang="nl-NL"/>
                <a:t>Behoeften</a:t>
              </a:r>
            </a:p>
          </p:txBody>
        </p:sp>
        <p:sp>
          <p:nvSpPr>
            <p:cNvPr id="17" name="Tekstvak 16">
              <a:extLst>
                <a:ext uri="{FF2B5EF4-FFF2-40B4-BE49-F238E27FC236}">
                  <a16:creationId xmlns:a16="http://schemas.microsoft.com/office/drawing/2014/main" id="{63E1678D-533D-574F-850F-C7B726B38ACC}"/>
                </a:ext>
              </a:extLst>
            </p:cNvPr>
            <p:cNvSpPr txBox="1"/>
            <p:nvPr/>
          </p:nvSpPr>
          <p:spPr>
            <a:xfrm>
              <a:off x="7229124" y="251235"/>
              <a:ext cx="3409622" cy="369332"/>
            </a:xfrm>
            <a:prstGeom prst="rect">
              <a:avLst/>
            </a:prstGeom>
            <a:noFill/>
          </p:spPr>
          <p:txBody>
            <a:bodyPr wrap="square" rtlCol="0">
              <a:spAutoFit/>
            </a:bodyPr>
            <a:lstStyle/>
            <a:p>
              <a:pPr algn="ctr"/>
              <a:r>
                <a:rPr lang="nl-NL"/>
                <a:t>Waarom in de binnenstad</a:t>
              </a:r>
            </a:p>
          </p:txBody>
        </p:sp>
        <p:sp>
          <p:nvSpPr>
            <p:cNvPr id="18" name="Tekstvak 17">
              <a:extLst>
                <a:ext uri="{FF2B5EF4-FFF2-40B4-BE49-F238E27FC236}">
                  <a16:creationId xmlns:a16="http://schemas.microsoft.com/office/drawing/2014/main" id="{56F056EF-19A2-B241-BA96-67CD7E1C4BAE}"/>
                </a:ext>
              </a:extLst>
            </p:cNvPr>
            <p:cNvSpPr txBox="1"/>
            <p:nvPr/>
          </p:nvSpPr>
          <p:spPr>
            <a:xfrm>
              <a:off x="7229124" y="6047929"/>
              <a:ext cx="3409622" cy="369332"/>
            </a:xfrm>
            <a:prstGeom prst="rect">
              <a:avLst/>
            </a:prstGeom>
            <a:noFill/>
          </p:spPr>
          <p:txBody>
            <a:bodyPr wrap="square" rtlCol="0">
              <a:spAutoFit/>
            </a:bodyPr>
            <a:lstStyle/>
            <a:p>
              <a:pPr algn="ctr"/>
              <a:r>
                <a:rPr lang="nl-NL"/>
                <a:t>‘Tone of </a:t>
              </a:r>
              <a:r>
                <a:rPr lang="nl-NL" err="1"/>
                <a:t>voice</a:t>
              </a:r>
              <a:r>
                <a:rPr lang="nl-NL"/>
                <a:t>’</a:t>
              </a:r>
            </a:p>
          </p:txBody>
        </p:sp>
        <p:pic>
          <p:nvPicPr>
            <p:cNvPr id="28" name="Afbeelding 27" descr="Afbeelding met tekst, persoon, zitten, binnen&#10;&#10;Automatisch gegenereerde beschrijving">
              <a:extLst>
                <a:ext uri="{FF2B5EF4-FFF2-40B4-BE49-F238E27FC236}">
                  <a16:creationId xmlns:a16="http://schemas.microsoft.com/office/drawing/2014/main" id="{67DC59B0-FC09-3241-8C4E-8BBE7A943E2C}"/>
                </a:ext>
              </a:extLst>
            </p:cNvPr>
            <p:cNvPicPr>
              <a:picLocks noChangeAspect="1"/>
            </p:cNvPicPr>
            <p:nvPr/>
          </p:nvPicPr>
          <p:blipFill>
            <a:blip r:embed="rId3">
              <a:extLst>
                <a:ext uri="{28A0092B-C50C-407E-A947-70E740481C1C}">
                  <a14:useLocalDpi xmlns:a14="http://schemas.microsoft.com/office/drawing/2010/main" val="0"/>
                </a:ext>
              </a:extLst>
            </a:blip>
            <a:srcRect l="13032" r="20198" b="8712"/>
            <a:stretch>
              <a:fillRect/>
            </a:stretch>
          </p:blipFill>
          <p:spPr>
            <a:xfrm>
              <a:off x="4887811" y="2076740"/>
              <a:ext cx="2416380" cy="2408959"/>
            </a:xfrm>
            <a:custGeom>
              <a:avLst/>
              <a:gdLst>
                <a:gd name="connsiteX0" fmla="*/ 1076907 w 2416380"/>
                <a:gd name="connsiteY0" fmla="*/ 0 h 2408959"/>
                <a:gd name="connsiteX1" fmla="*/ 1339474 w 2416380"/>
                <a:gd name="connsiteY1" fmla="*/ 0 h 2408959"/>
                <a:gd name="connsiteX2" fmla="*/ 1451683 w 2416380"/>
                <a:gd name="connsiteY2" fmla="*/ 17125 h 2408959"/>
                <a:gd name="connsiteX3" fmla="*/ 2416380 w 2416380"/>
                <a:gd name="connsiteY3" fmla="*/ 1200769 h 2408959"/>
                <a:gd name="connsiteX4" fmla="*/ 1208190 w 2416380"/>
                <a:gd name="connsiteY4" fmla="*/ 2408959 h 2408959"/>
                <a:gd name="connsiteX5" fmla="*/ 0 w 2416380"/>
                <a:gd name="connsiteY5" fmla="*/ 1200769 h 2408959"/>
                <a:gd name="connsiteX6" fmla="*/ 964698 w 2416380"/>
                <a:gd name="connsiteY6" fmla="*/ 17125 h 24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380" h="2408959">
                  <a:moveTo>
                    <a:pt x="1076907" y="0"/>
                  </a:moveTo>
                  <a:lnTo>
                    <a:pt x="1339474" y="0"/>
                  </a:lnTo>
                  <a:lnTo>
                    <a:pt x="1451683" y="17125"/>
                  </a:lnTo>
                  <a:cubicBezTo>
                    <a:pt x="2002235" y="129784"/>
                    <a:pt x="2416380" y="616912"/>
                    <a:pt x="2416380" y="1200769"/>
                  </a:cubicBezTo>
                  <a:cubicBezTo>
                    <a:pt x="2416380" y="1868034"/>
                    <a:pt x="1875455" y="2408959"/>
                    <a:pt x="1208190" y="2408959"/>
                  </a:cubicBezTo>
                  <a:cubicBezTo>
                    <a:pt x="540925" y="2408959"/>
                    <a:pt x="0" y="1868034"/>
                    <a:pt x="0" y="1200769"/>
                  </a:cubicBezTo>
                  <a:cubicBezTo>
                    <a:pt x="0" y="616912"/>
                    <a:pt x="414146" y="129784"/>
                    <a:pt x="964698" y="17125"/>
                  </a:cubicBezTo>
                  <a:close/>
                </a:path>
              </a:pathLst>
            </a:custGeom>
          </p:spPr>
        </p:pic>
      </p:grpSp>
      <p:sp>
        <p:nvSpPr>
          <p:cNvPr id="32" name="Tekstvak 31">
            <a:extLst>
              <a:ext uri="{FF2B5EF4-FFF2-40B4-BE49-F238E27FC236}">
                <a16:creationId xmlns:a16="http://schemas.microsoft.com/office/drawing/2014/main" id="{FF288848-FD8E-2949-8D00-1CEB78352211}"/>
              </a:ext>
            </a:extLst>
          </p:cNvPr>
          <p:cNvSpPr txBox="1"/>
          <p:nvPr/>
        </p:nvSpPr>
        <p:spPr>
          <a:xfrm>
            <a:off x="1603948" y="1042840"/>
            <a:ext cx="1500066" cy="2062103"/>
          </a:xfrm>
          <a:prstGeom prst="rect">
            <a:avLst/>
          </a:prstGeom>
          <a:noFill/>
        </p:spPr>
        <p:txBody>
          <a:bodyPr wrap="square" rtlCol="0">
            <a:spAutoFit/>
          </a:bodyPr>
          <a:lstStyle/>
          <a:p>
            <a:pPr>
              <a:spcAft>
                <a:spcPts val="3000"/>
              </a:spcAft>
            </a:pPr>
            <a:r>
              <a:rPr lang="nl-NL" sz="1200"/>
              <a:t>Leeftijd:</a:t>
            </a:r>
          </a:p>
          <a:p>
            <a:pPr>
              <a:spcAft>
                <a:spcPts val="3000"/>
              </a:spcAft>
            </a:pPr>
            <a:r>
              <a:rPr lang="nl-NL" sz="1200"/>
              <a:t>Bezoekfrequentie:</a:t>
            </a:r>
          </a:p>
          <a:p>
            <a:pPr>
              <a:spcAft>
                <a:spcPts val="3000"/>
              </a:spcAft>
            </a:pPr>
            <a:r>
              <a:rPr lang="nl-NL" sz="1200"/>
              <a:t>Bezoekduur:</a:t>
            </a:r>
          </a:p>
          <a:p>
            <a:pPr>
              <a:spcAft>
                <a:spcPts val="3000"/>
              </a:spcAft>
            </a:pPr>
            <a:r>
              <a:rPr lang="nl-NL" sz="1200"/>
              <a:t>Afkomst: </a:t>
            </a:r>
          </a:p>
        </p:txBody>
      </p:sp>
      <p:sp>
        <p:nvSpPr>
          <p:cNvPr id="30" name="Titel 3">
            <a:extLst>
              <a:ext uri="{FF2B5EF4-FFF2-40B4-BE49-F238E27FC236}">
                <a16:creationId xmlns:a16="http://schemas.microsoft.com/office/drawing/2014/main" id="{CB8AFB82-4FAC-0949-BF83-604412BAEEC9}"/>
              </a:ext>
            </a:extLst>
          </p:cNvPr>
          <p:cNvSpPr txBox="1">
            <a:spLocks/>
          </p:cNvSpPr>
          <p:nvPr/>
        </p:nvSpPr>
        <p:spPr>
          <a:xfrm>
            <a:off x="420129" y="133862"/>
            <a:ext cx="11351739" cy="666000"/>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algn="ctr"/>
            <a:r>
              <a:rPr lang="nl-NL">
                <a:solidFill>
                  <a:srgbClr val="FFC000"/>
                </a:solidFill>
              </a:rPr>
              <a:t>Gezelligheidsplanners (</a:t>
            </a:r>
            <a:r>
              <a:rPr lang="nl-NL" err="1">
                <a:solidFill>
                  <a:srgbClr val="FFC000"/>
                </a:solidFill>
              </a:rPr>
              <a:t>retail</a:t>
            </a:r>
            <a:r>
              <a:rPr lang="nl-NL">
                <a:solidFill>
                  <a:srgbClr val="FFC000"/>
                </a:solidFill>
              </a:rPr>
              <a:t>)</a:t>
            </a:r>
          </a:p>
        </p:txBody>
      </p:sp>
      <p:sp>
        <p:nvSpPr>
          <p:cNvPr id="33" name="Tekstvak 32">
            <a:extLst>
              <a:ext uri="{FF2B5EF4-FFF2-40B4-BE49-F238E27FC236}">
                <a16:creationId xmlns:a16="http://schemas.microsoft.com/office/drawing/2014/main" id="{BFBA8F03-1E15-394F-A91D-9719A9100167}"/>
              </a:ext>
            </a:extLst>
          </p:cNvPr>
          <p:cNvSpPr txBox="1"/>
          <p:nvPr/>
        </p:nvSpPr>
        <p:spPr>
          <a:xfrm>
            <a:off x="822859" y="3961518"/>
            <a:ext cx="4014684" cy="2462213"/>
          </a:xfrm>
          <a:prstGeom prst="rect">
            <a:avLst/>
          </a:prstGeom>
          <a:noFill/>
        </p:spPr>
        <p:txBody>
          <a:bodyPr wrap="square" rtlCol="0">
            <a:spAutoFit/>
          </a:bodyPr>
          <a:lstStyle/>
          <a:p>
            <a:pPr marL="285750" indent="-285750">
              <a:buFont typeface="Arial" panose="020B0604020202020204" pitchFamily="34" charset="0"/>
              <a:buChar char="•"/>
            </a:pPr>
            <a:r>
              <a:rPr lang="nl-NL" sz="1400"/>
              <a:t>Zijn tevreden over de winkel variëteit</a:t>
            </a:r>
          </a:p>
          <a:p>
            <a:pPr marL="285750" indent="-285750">
              <a:buFont typeface="Arial" panose="020B0604020202020204" pitchFamily="34" charset="0"/>
              <a:buChar char="•"/>
            </a:pPr>
            <a:r>
              <a:rPr lang="nl-NL" sz="1400"/>
              <a:t>Belangrijke factoren voor fysiek winkel bezoek: maakt beleving compleet en een goed aanbod van winkels</a:t>
            </a:r>
          </a:p>
          <a:p>
            <a:pPr marL="285750" indent="-285750">
              <a:buFont typeface="Arial" panose="020B0604020202020204" pitchFamily="34" charset="0"/>
              <a:buChar char="•"/>
            </a:pPr>
            <a:r>
              <a:rPr lang="nl-NL" sz="1400"/>
              <a:t>Kopen relatief vaker mode in een fysieke winkel in de binnenstad </a:t>
            </a:r>
          </a:p>
          <a:p>
            <a:pPr marL="285750" indent="-285750">
              <a:buFont typeface="Arial" panose="020B0604020202020204" pitchFamily="34" charset="0"/>
              <a:buChar char="•"/>
            </a:pPr>
            <a:r>
              <a:rPr lang="nl-NL" sz="1400"/>
              <a:t>Willen post-corona vaker fysiek winkelen, zowel in de binnenstad als lokaal</a:t>
            </a:r>
          </a:p>
          <a:p>
            <a:pPr marL="285750" indent="-285750">
              <a:buFont typeface="Arial" panose="020B0604020202020204" pitchFamily="34" charset="0"/>
              <a:buChar char="•"/>
            </a:pPr>
            <a:r>
              <a:rPr lang="nl-NL" sz="1400"/>
              <a:t>Vinden het belangrijker dat post-corona de winkel een plek is die inspireert en dat producten direct mee kunnen</a:t>
            </a:r>
          </a:p>
        </p:txBody>
      </p:sp>
      <p:sp>
        <p:nvSpPr>
          <p:cNvPr id="34" name="Rechthoek 33">
            <a:extLst>
              <a:ext uri="{FF2B5EF4-FFF2-40B4-BE49-F238E27FC236}">
                <a16:creationId xmlns:a16="http://schemas.microsoft.com/office/drawing/2014/main" id="{643EDFDB-9ABF-744E-9759-D1ADE03BDED3}"/>
              </a:ext>
            </a:extLst>
          </p:cNvPr>
          <p:cNvSpPr/>
          <p:nvPr/>
        </p:nvSpPr>
        <p:spPr>
          <a:xfrm>
            <a:off x="7264929" y="5325645"/>
            <a:ext cx="4140016" cy="954107"/>
          </a:xfrm>
          <a:prstGeom prst="rect">
            <a:avLst/>
          </a:prstGeom>
        </p:spPr>
        <p:txBody>
          <a:bodyPr wrap="square">
            <a:spAutoFit/>
          </a:bodyPr>
          <a:lstStyle/>
          <a:p>
            <a:pPr marL="285750" indent="-285750">
              <a:buFont typeface="Arial" panose="020B0604020202020204" pitchFamily="34" charset="0"/>
              <a:buChar char="•"/>
            </a:pPr>
            <a:r>
              <a:rPr lang="nl-NL" sz="1400"/>
              <a:t>Helder en eenduidig </a:t>
            </a:r>
          </a:p>
          <a:p>
            <a:pPr marL="285750" indent="-285750">
              <a:buFont typeface="Arial" panose="020B0604020202020204" pitchFamily="34" charset="0"/>
              <a:buChar char="•"/>
            </a:pPr>
            <a:r>
              <a:rPr lang="nl-NL" sz="1400"/>
              <a:t>Eenvoudig, praktisch en respectvol taalgebruik </a:t>
            </a:r>
          </a:p>
          <a:p>
            <a:pPr marL="285750" indent="-285750">
              <a:buFont typeface="Arial" panose="020B0604020202020204" pitchFamily="34" charset="0"/>
              <a:buChar char="•"/>
            </a:pPr>
            <a:r>
              <a:rPr lang="nl-NL" sz="1400"/>
              <a:t>Speel in op herkenning en persoonlijk relevante thema’s zoals het gezinsleven </a:t>
            </a:r>
          </a:p>
        </p:txBody>
      </p:sp>
      <p:sp>
        <p:nvSpPr>
          <p:cNvPr id="35" name="Tekstvak 34">
            <a:extLst>
              <a:ext uri="{FF2B5EF4-FFF2-40B4-BE49-F238E27FC236}">
                <a16:creationId xmlns:a16="http://schemas.microsoft.com/office/drawing/2014/main" id="{F189F67C-A917-194D-8745-F8B78800CD21}"/>
              </a:ext>
            </a:extLst>
          </p:cNvPr>
          <p:cNvSpPr txBox="1"/>
          <p:nvPr/>
        </p:nvSpPr>
        <p:spPr>
          <a:xfrm>
            <a:off x="7327595" y="1166432"/>
            <a:ext cx="4014684" cy="2031325"/>
          </a:xfrm>
          <a:prstGeom prst="rect">
            <a:avLst/>
          </a:prstGeom>
          <a:noFill/>
        </p:spPr>
        <p:txBody>
          <a:bodyPr wrap="square" rtlCol="0">
            <a:spAutoFit/>
          </a:bodyPr>
          <a:lstStyle/>
          <a:p>
            <a:pPr marL="285750" indent="-285750">
              <a:buFont typeface="Arial" panose="020B0604020202020204" pitchFamily="34" charset="0"/>
              <a:buChar char="•"/>
            </a:pPr>
            <a:r>
              <a:rPr lang="nl-NL" sz="1400"/>
              <a:t>Doel bezoek: dag(deel) winkelen</a:t>
            </a:r>
          </a:p>
          <a:p>
            <a:pPr marL="285750" indent="-285750">
              <a:buFont typeface="Arial" panose="020B0604020202020204" pitchFamily="34" charset="0"/>
              <a:buChar char="•"/>
            </a:pPr>
            <a:r>
              <a:rPr lang="nl-NL" sz="1400"/>
              <a:t>Relatief veel in Enschede en Deventer</a:t>
            </a:r>
          </a:p>
          <a:p>
            <a:pPr marL="285750" indent="-285750">
              <a:buFont typeface="Arial" panose="020B0604020202020204" pitchFamily="34" charset="0"/>
              <a:buChar char="•"/>
            </a:pPr>
            <a:r>
              <a:rPr lang="nl-NL" sz="1400"/>
              <a:t>Komen relatief vaak met de auto, trein of bus</a:t>
            </a:r>
          </a:p>
          <a:p>
            <a:pPr marL="285750" indent="-285750">
              <a:buFont typeface="Arial" panose="020B0604020202020204" pitchFamily="34" charset="0"/>
              <a:buChar char="•"/>
            </a:pPr>
            <a:r>
              <a:rPr lang="nl-NL" sz="1400"/>
              <a:t>Goed aanbod horeca en </a:t>
            </a:r>
            <a:r>
              <a:rPr lang="nl-NL" sz="1400" err="1"/>
              <a:t>retail</a:t>
            </a:r>
            <a:r>
              <a:rPr lang="nl-NL" sz="1400"/>
              <a:t> </a:t>
            </a:r>
          </a:p>
          <a:p>
            <a:pPr marL="285750" indent="-285750">
              <a:buFont typeface="Arial" panose="020B0604020202020204" pitchFamily="34" charset="0"/>
              <a:buChar char="•"/>
            </a:pPr>
            <a:r>
              <a:rPr lang="nl-NL" sz="1400"/>
              <a:t>Gelijkmatig verdeeld over de leeftijdscategorieën (niet jong, niet oud) en soorten gezinssamenstelling</a:t>
            </a:r>
          </a:p>
          <a:p>
            <a:pPr marL="285750" indent="-285750">
              <a:buFont typeface="Arial" panose="020B0604020202020204" pitchFamily="34" charset="0"/>
              <a:buChar char="•"/>
            </a:pPr>
            <a:r>
              <a:rPr lang="nl-NL" sz="1400"/>
              <a:t>Komen in een groep naar de binnenstad</a:t>
            </a:r>
          </a:p>
          <a:p>
            <a:endParaRPr lang="nl-NL" sz="1400"/>
          </a:p>
        </p:txBody>
      </p:sp>
      <p:sp>
        <p:nvSpPr>
          <p:cNvPr id="37" name="Rechthoek 36">
            <a:extLst>
              <a:ext uri="{FF2B5EF4-FFF2-40B4-BE49-F238E27FC236}">
                <a16:creationId xmlns:a16="http://schemas.microsoft.com/office/drawing/2014/main" id="{9E30F0BC-EA34-BB48-B33F-5C24FC0C3695}"/>
              </a:ext>
            </a:extLst>
          </p:cNvPr>
          <p:cNvSpPr>
            <a:spLocks noChangeAspect="1"/>
          </p:cNvSpPr>
          <p:nvPr/>
        </p:nvSpPr>
        <p:spPr>
          <a:xfrm>
            <a:off x="1703361" y="1384588"/>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E2C066B-69BB-DF45-AC5E-9C5B49754CC7}"/>
              </a:ext>
            </a:extLst>
          </p:cNvPr>
          <p:cNvSpPr>
            <a:spLocks noChangeAspect="1"/>
          </p:cNvSpPr>
          <p:nvPr/>
        </p:nvSpPr>
        <p:spPr>
          <a:xfrm>
            <a:off x="1703362" y="1946427"/>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7481D9B-B0B1-1B4E-8486-25A34A799B07}"/>
              </a:ext>
            </a:extLst>
          </p:cNvPr>
          <p:cNvSpPr>
            <a:spLocks noChangeAspect="1"/>
          </p:cNvSpPr>
          <p:nvPr/>
        </p:nvSpPr>
        <p:spPr>
          <a:xfrm>
            <a:off x="1694757" y="2508266"/>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FDADE41-F30E-D440-8F4A-0D9D8BAA3101}"/>
              </a:ext>
            </a:extLst>
          </p:cNvPr>
          <p:cNvSpPr>
            <a:spLocks noChangeAspect="1"/>
          </p:cNvSpPr>
          <p:nvPr/>
        </p:nvSpPr>
        <p:spPr>
          <a:xfrm>
            <a:off x="1703363" y="3070104"/>
            <a:ext cx="1976199"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8B305E87-C735-AC43-99B1-689BB7428477}"/>
              </a:ext>
            </a:extLst>
          </p:cNvPr>
          <p:cNvSpPr/>
          <p:nvPr/>
        </p:nvSpPr>
        <p:spPr>
          <a:xfrm flipH="1">
            <a:off x="2000827" y="1307051"/>
            <a:ext cx="1273150" cy="216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kstvak 53">
            <a:extLst>
              <a:ext uri="{FF2B5EF4-FFF2-40B4-BE49-F238E27FC236}">
                <a16:creationId xmlns:a16="http://schemas.microsoft.com/office/drawing/2014/main" id="{1BE96758-58B1-854E-8C4F-7462B429B0BF}"/>
              </a:ext>
            </a:extLst>
          </p:cNvPr>
          <p:cNvSpPr txBox="1"/>
          <p:nvPr/>
        </p:nvSpPr>
        <p:spPr>
          <a:xfrm>
            <a:off x="3639253" y="1303058"/>
            <a:ext cx="1830996" cy="1938992"/>
          </a:xfrm>
          <a:prstGeom prst="rect">
            <a:avLst/>
          </a:prstGeom>
          <a:noFill/>
        </p:spPr>
        <p:txBody>
          <a:bodyPr wrap="square" rtlCol="0">
            <a:spAutoFit/>
          </a:bodyPr>
          <a:lstStyle/>
          <a:p>
            <a:pPr>
              <a:spcAft>
                <a:spcPts val="3200"/>
              </a:spcAft>
            </a:pPr>
            <a:r>
              <a:rPr lang="nl-NL" sz="1000"/>
              <a:t>&gt; 65</a:t>
            </a:r>
          </a:p>
          <a:p>
            <a:pPr>
              <a:spcAft>
                <a:spcPts val="3200"/>
              </a:spcAft>
            </a:pPr>
            <a:r>
              <a:rPr lang="nl-NL" sz="1000"/>
              <a:t>Minder dan 1x per 2 mnd.</a:t>
            </a:r>
          </a:p>
          <a:p>
            <a:pPr>
              <a:spcAft>
                <a:spcPts val="3200"/>
              </a:spcAft>
            </a:pPr>
            <a:r>
              <a:rPr lang="nl-NL" sz="1000"/>
              <a:t>&gt; 4 uur</a:t>
            </a:r>
          </a:p>
          <a:p>
            <a:pPr>
              <a:spcAft>
                <a:spcPts val="3200"/>
              </a:spcAft>
            </a:pPr>
            <a:r>
              <a:rPr lang="nl-NL" sz="1000"/>
              <a:t>Buiten regio</a:t>
            </a:r>
          </a:p>
        </p:txBody>
      </p:sp>
      <p:sp>
        <p:nvSpPr>
          <p:cNvPr id="55" name="Tekstvak 54">
            <a:extLst>
              <a:ext uri="{FF2B5EF4-FFF2-40B4-BE49-F238E27FC236}">
                <a16:creationId xmlns:a16="http://schemas.microsoft.com/office/drawing/2014/main" id="{5C62C1BC-3A6D-384F-848F-09C01A7ED8AB}"/>
              </a:ext>
            </a:extLst>
          </p:cNvPr>
          <p:cNvSpPr txBox="1"/>
          <p:nvPr/>
        </p:nvSpPr>
        <p:spPr>
          <a:xfrm>
            <a:off x="771362" y="1303058"/>
            <a:ext cx="923395" cy="2092881"/>
          </a:xfrm>
          <a:prstGeom prst="rect">
            <a:avLst/>
          </a:prstGeom>
          <a:noFill/>
        </p:spPr>
        <p:txBody>
          <a:bodyPr wrap="square" rtlCol="0">
            <a:spAutoFit/>
          </a:bodyPr>
          <a:lstStyle/>
          <a:p>
            <a:pPr algn="r">
              <a:spcAft>
                <a:spcPts val="3200"/>
              </a:spcAft>
            </a:pPr>
            <a:r>
              <a:rPr lang="nl-NL" sz="1000"/>
              <a:t>&lt; 20</a:t>
            </a:r>
          </a:p>
          <a:p>
            <a:pPr algn="r">
              <a:spcAft>
                <a:spcPts val="3200"/>
              </a:spcAft>
            </a:pPr>
            <a:r>
              <a:rPr lang="nl-NL" sz="1000"/>
              <a:t>Dagelijks</a:t>
            </a:r>
          </a:p>
          <a:p>
            <a:pPr algn="r">
              <a:spcAft>
                <a:spcPts val="3200"/>
              </a:spcAft>
            </a:pPr>
            <a:r>
              <a:rPr lang="nl-NL" sz="1000"/>
              <a:t>&lt; 1 uur</a:t>
            </a:r>
          </a:p>
          <a:p>
            <a:pPr algn="r">
              <a:spcAft>
                <a:spcPts val="3200"/>
              </a:spcAft>
            </a:pPr>
            <a:r>
              <a:rPr lang="nl-NL" sz="1000"/>
              <a:t>Binnen gemeente</a:t>
            </a:r>
          </a:p>
        </p:txBody>
      </p:sp>
      <p:sp>
        <p:nvSpPr>
          <p:cNvPr id="56" name="Rechthoek 55">
            <a:extLst>
              <a:ext uri="{FF2B5EF4-FFF2-40B4-BE49-F238E27FC236}">
                <a16:creationId xmlns:a16="http://schemas.microsoft.com/office/drawing/2014/main" id="{B7C6AB70-5C24-FC44-89E2-2E9661F8830B}"/>
              </a:ext>
            </a:extLst>
          </p:cNvPr>
          <p:cNvSpPr/>
          <p:nvPr/>
        </p:nvSpPr>
        <p:spPr>
          <a:xfrm flipH="1">
            <a:off x="3302883" y="1868890"/>
            <a:ext cx="336369" cy="216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C209BAC3-495F-8743-B940-0916B05AB156}"/>
              </a:ext>
            </a:extLst>
          </p:cNvPr>
          <p:cNvSpPr/>
          <p:nvPr/>
        </p:nvSpPr>
        <p:spPr>
          <a:xfrm>
            <a:off x="3013503" y="2415735"/>
            <a:ext cx="589856" cy="216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0" name="Afbeelding 59">
            <a:extLst>
              <a:ext uri="{FF2B5EF4-FFF2-40B4-BE49-F238E27FC236}">
                <a16:creationId xmlns:a16="http://schemas.microsoft.com/office/drawing/2014/main" id="{0B14092A-E48C-BB41-A6AA-E752AB6A4B91}"/>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3487517" y="663881"/>
            <a:ext cx="5226466" cy="5226466"/>
          </a:xfrm>
          <a:prstGeom prst="rect">
            <a:avLst/>
          </a:prstGeom>
        </p:spPr>
      </p:pic>
      <p:sp>
        <p:nvSpPr>
          <p:cNvPr id="31" name="Rechthoek 30">
            <a:extLst>
              <a:ext uri="{FF2B5EF4-FFF2-40B4-BE49-F238E27FC236}">
                <a16:creationId xmlns:a16="http://schemas.microsoft.com/office/drawing/2014/main" id="{32EF94BC-E5DD-4A4D-9D8D-84AC18072D36}"/>
              </a:ext>
            </a:extLst>
          </p:cNvPr>
          <p:cNvSpPr/>
          <p:nvPr/>
        </p:nvSpPr>
        <p:spPr>
          <a:xfrm flipH="1">
            <a:off x="1822696" y="2983675"/>
            <a:ext cx="1757259" cy="216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a:hlinkClick r:id="rId5" action="ppaction://hlinksldjump"/>
            <a:extLst>
              <a:ext uri="{FF2B5EF4-FFF2-40B4-BE49-F238E27FC236}">
                <a16:creationId xmlns:a16="http://schemas.microsoft.com/office/drawing/2014/main" id="{C01854DA-167E-51A7-F861-AE295C24BB65}"/>
              </a:ext>
            </a:extLst>
          </p:cNvPr>
          <p:cNvSpPr txBox="1"/>
          <p:nvPr/>
        </p:nvSpPr>
        <p:spPr>
          <a:xfrm>
            <a:off x="11844205" y="6552908"/>
            <a:ext cx="705539" cy="276999"/>
          </a:xfrm>
          <a:prstGeom prst="rect">
            <a:avLst/>
          </a:prstGeom>
          <a:noFill/>
        </p:spPr>
        <p:txBody>
          <a:bodyPr wrap="square" rtlCol="0">
            <a:spAutoFit/>
          </a:bodyPr>
          <a:lstStyle/>
          <a:p>
            <a:pPr algn="ctr"/>
            <a:r>
              <a:rPr lang="nl-NL" sz="1200" dirty="0"/>
              <a:t>Terug</a:t>
            </a:r>
          </a:p>
        </p:txBody>
      </p:sp>
    </p:spTree>
    <p:extLst>
      <p:ext uri="{BB962C8B-B14F-4D97-AF65-F5344CB8AC3E}">
        <p14:creationId xmlns:p14="http://schemas.microsoft.com/office/powerpoint/2010/main" val="3307905195"/>
      </p:ext>
    </p:extLst>
  </p:cSld>
  <p:clrMapOvr>
    <a:masterClrMapping/>
  </p:clrMapOvr>
</p:sld>
</file>

<file path=ppt/theme/theme1.xml><?xml version="1.0" encoding="utf-8"?>
<a:theme xmlns:a="http://schemas.openxmlformats.org/drawingml/2006/main" name="Saxion_16-9-NL">
  <a:themeElements>
    <a:clrScheme name="Saxion">
      <a:dk1>
        <a:sysClr val="windowText" lastClr="000000"/>
      </a:dk1>
      <a:lt1>
        <a:sysClr val="window" lastClr="FFFFFF"/>
      </a:lt1>
      <a:dk2>
        <a:srgbClr val="009C82"/>
      </a:dk2>
      <a:lt2>
        <a:srgbClr val="F2F2F2"/>
      </a:lt2>
      <a:accent1>
        <a:srgbClr val="009C82"/>
      </a:accent1>
      <a:accent2>
        <a:srgbClr val="C6C5BF"/>
      </a:accent2>
      <a:accent3>
        <a:srgbClr val="85CEE4"/>
      </a:accent3>
      <a:accent4>
        <a:srgbClr val="009C82"/>
      </a:accent4>
      <a:accent5>
        <a:srgbClr val="C6C5BF"/>
      </a:accent5>
      <a:accent6>
        <a:srgbClr val="85CEE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xion_16-9-NL" id="{17DE54D7-A80D-4AAE-8DD4-A580D0B6D6B1}" vid="{AECF0E5E-7D3E-49BD-87A7-20247C51C0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4690D6A57C3C4B8650464765815F1C" ma:contentTypeVersion="13" ma:contentTypeDescription="Een nieuw document maken." ma:contentTypeScope="" ma:versionID="391622450bf9626da59e124488718770">
  <xsd:schema xmlns:xsd="http://www.w3.org/2001/XMLSchema" xmlns:xs="http://www.w3.org/2001/XMLSchema" xmlns:p="http://schemas.microsoft.com/office/2006/metadata/properties" xmlns:ns2="45f6ce90-ba85-4ef2-b43f-c64448cd95eb" xmlns:ns3="c7549584-aa9c-449c-abfe-2ca02f3a7188" xmlns:ns4="6c73e52c-07d4-4617-ab67-464747257e8d" xmlns:ns5="ab37b2fe-4f81-426e-b942-40459dbac68c" targetNamespace="http://schemas.microsoft.com/office/2006/metadata/properties" ma:root="true" ma:fieldsID="f4fc3223ea5ad6e786d08314d7f73ecf" ns2:_="" ns3:_="" ns4:_="" ns5:_="">
    <xsd:import namespace="45f6ce90-ba85-4ef2-b43f-c64448cd95eb"/>
    <xsd:import namespace="c7549584-aa9c-449c-abfe-2ca02f3a7188"/>
    <xsd:import namespace="6c73e52c-07d4-4617-ab67-464747257e8d"/>
    <xsd:import namespace="ab37b2fe-4f81-426e-b942-40459dbac68c"/>
    <xsd:element name="properties">
      <xsd:complexType>
        <xsd:sequence>
          <xsd:element name="documentManagement">
            <xsd:complexType>
              <xsd:all>
                <xsd:element ref="ns2:SharedWithUsers" minOccurs="0"/>
                <xsd:element ref="ns4:c6664f9864b54a78bdf9e6230de1c78b" minOccurs="0"/>
                <xsd:element ref="ns5:MediaServiceMetadata" minOccurs="0"/>
                <xsd:element ref="ns5:MediaServiceFastMetadata" minOccurs="0"/>
                <xsd:element ref="ns5:MediaServiceDateTaken" minOccurs="0"/>
                <xsd:element ref="ns5:MediaServiceAutoTags" minOccurs="0"/>
                <xsd:element ref="ns5:MediaServiceGenerationTime" minOccurs="0"/>
                <xsd:element ref="ns5:MediaServiceEventHashCode" minOccurs="0"/>
                <xsd:element ref="ns3:SharedWithDetails" minOccurs="0"/>
                <xsd:element ref="ns5:MediaServiceAutoKeyPoints" minOccurs="0"/>
                <xsd:element ref="ns5:MediaServiceKeyPoints"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6ce90-ba85-4ef2-b43f-c64448cd95eb" elementFormDefault="qualified">
    <xsd:import namespace="http://schemas.microsoft.com/office/2006/documentManagement/types"/>
    <xsd:import namespace="http://schemas.microsoft.com/office/infopath/2007/PartnerControls"/>
    <xsd:element name="SharedWithUsers" ma:index="8" nillable="true" ma:displayName="Gedeel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549584-aa9c-449c-abfe-2ca02f3a7188" elementFormDefault="qualified">
    <xsd:import namespace="http://schemas.microsoft.com/office/2006/documentManagement/types"/>
    <xsd:import namespace="http://schemas.microsoft.com/office/infopath/2007/PartnerControls"/>
    <xsd:element name="SharedWithDetails" ma:index="17"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73e52c-07d4-4617-ab67-464747257e8d" elementFormDefault="qualified">
    <xsd:import namespace="http://schemas.microsoft.com/office/2006/documentManagement/types"/>
    <xsd:import namespace="http://schemas.microsoft.com/office/infopath/2007/PartnerControls"/>
    <xsd:element name="c6664f9864b54a78bdf9e6230de1c78b" ma:index="10" nillable="true" ma:taxonomy="true" ma:internalName="c6664f9864b54a78bdf9e6230de1c78b" ma:taxonomyFieldName="Saxion_Organisatie" ma:displayName="Organisatie" ma:fieldId="{c6664f98-64b5-4a78-bdf9-e6230de1c78b}" ma:sspId="ea23b583-fc58-4aef-a739-6987dbfb3358" ma:termSetId="f5ce510c-de11-4010-8708-f2f2dfd0e37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37b2fe-4f81-426e-b942-40459dbac6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6664f9864b54a78bdf9e6230de1c78b xmlns="6c73e52c-07d4-4617-ab67-464747257e8d">
      <Terms xmlns="http://schemas.microsoft.com/office/infopath/2007/PartnerControls"/>
    </c6664f9864b54a78bdf9e6230de1c78b>
  </documentManagement>
</p:properties>
</file>

<file path=customXml/itemProps1.xml><?xml version="1.0" encoding="utf-8"?>
<ds:datastoreItem xmlns:ds="http://schemas.openxmlformats.org/officeDocument/2006/customXml" ds:itemID="{2489CD20-4B27-4F3B-A750-B8CC46D96685}">
  <ds:schemaRefs>
    <ds:schemaRef ds:uri="45f6ce90-ba85-4ef2-b43f-c64448cd95eb"/>
    <ds:schemaRef ds:uri="6c73e52c-07d4-4617-ab67-464747257e8d"/>
    <ds:schemaRef ds:uri="ab37b2fe-4f81-426e-b942-40459dbac68c"/>
    <ds:schemaRef ds:uri="c7549584-aa9c-449c-abfe-2ca02f3a71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2E7EA7-3DA3-4A05-94D1-A0A8B1D4F6E1}">
  <ds:schemaRefs>
    <ds:schemaRef ds:uri="http://schemas.microsoft.com/sharepoint/v3/contenttype/forms"/>
  </ds:schemaRefs>
</ds:datastoreItem>
</file>

<file path=customXml/itemProps3.xml><?xml version="1.0" encoding="utf-8"?>
<ds:datastoreItem xmlns:ds="http://schemas.openxmlformats.org/officeDocument/2006/customXml" ds:itemID="{FFEFA8F2-15A6-4E80-BE08-49B8A8CFBFF9}">
  <ds:schemaRefs>
    <ds:schemaRef ds:uri="http://schemas.openxmlformats.org/package/2006/metadata/core-properties"/>
    <ds:schemaRef ds:uri="6c73e52c-07d4-4617-ab67-464747257e8d"/>
    <ds:schemaRef ds:uri="http://schemas.microsoft.com/office/2006/metadata/properties"/>
    <ds:schemaRef ds:uri="45f6ce90-ba85-4ef2-b43f-c64448cd95eb"/>
    <ds:schemaRef ds:uri="http://schemas.microsoft.com/office/2006/documentManagement/types"/>
    <ds:schemaRef ds:uri="http://www.w3.org/XML/1998/namespace"/>
    <ds:schemaRef ds:uri="http://purl.org/dc/dcmitype/"/>
    <ds:schemaRef ds:uri="http://schemas.microsoft.com/office/infopath/2007/PartnerControls"/>
    <ds:schemaRef ds:uri="ab37b2fe-4f81-426e-b942-40459dbac68c"/>
    <ds:schemaRef ds:uri="http://purl.org/dc/elements/1.1/"/>
    <ds:schemaRef ds:uri="c7549584-aa9c-449c-abfe-2ca02f3a718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3302</TotalTime>
  <Words>2719</Words>
  <Application>Microsoft Macintosh PowerPoint</Application>
  <PresentationFormat>Breedbeeld</PresentationFormat>
  <Paragraphs>285</Paragraphs>
  <Slides>15</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Arial Black</vt:lpstr>
      <vt:lpstr>Calibri</vt:lpstr>
      <vt:lpstr>Saxion_16-9-NL</vt:lpstr>
      <vt:lpstr>De consument terug naar de aantrekkelijke fysieke winkel  Presentatie Retailagenda Festival 2022</vt:lpstr>
      <vt:lpstr>Samen aan de slag met de Overijsselse Retailaanpak! </vt:lpstr>
      <vt:lpstr>Welke segmenten van consumenten zijn er volgens anderen? Motivaction Vrijetijdsprofielen als mogelijk kader</vt:lpstr>
      <vt:lpstr>Welke segmenten van consumenten zien wij?</vt:lpstr>
      <vt:lpstr>Lady Bugs – Yvette Eberhard</vt:lpstr>
      <vt:lpstr>De maatschappelijke meerwaarde van retail (INRetail, feb. 2022)</vt:lpstr>
      <vt:lpstr>Meer weten?</vt:lpstr>
      <vt:lpstr>BIJLAGEN</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Robin Slot</dc:creator>
  <cp:lastModifiedBy>Lisanne Bouten</cp:lastModifiedBy>
  <cp:revision>21</cp:revision>
  <dcterms:created xsi:type="dcterms:W3CDTF">2021-09-09T09:18:49Z</dcterms:created>
  <dcterms:modified xsi:type="dcterms:W3CDTF">2022-11-03T11:30:52Z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0x010100294690D6A57C3C4B8650464765815F1C</vt:lpwstr>
  </property>
  <property fmtid="{D5CDD505-2E9C-101B-9397-08002B2CF9AE}" pid="3" name="Saxion_Organisatie">
    <vt:lpwstr/>
  </property>
</Properties>
</file>